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authors.xml" ContentType="application/vnd.ms-powerpoi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04" r:id="rId3"/>
    <p:sldId id="291" r:id="rId4"/>
    <p:sldId id="290" r:id="rId5"/>
    <p:sldId id="292" r:id="rId6"/>
    <p:sldId id="295" r:id="rId7"/>
    <p:sldId id="325" r:id="rId8"/>
    <p:sldId id="301" r:id="rId9"/>
    <p:sldId id="323" r:id="rId10"/>
    <p:sldId id="337" r:id="rId11"/>
    <p:sldId id="305" r:id="rId12"/>
    <p:sldId id="282" r:id="rId13"/>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359AA2-4A32-32B9-A950-CF3D696F6092}" name="Carmen Jiménez" initials="CJ" userId="S::carmen.jimenez@camara.es::08cab301-8262-4b8b-b95f-fd5d9cb68aa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A3A3"/>
    <a:srgbClr val="C300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7" autoAdjust="0"/>
    <p:restoredTop sz="94660"/>
  </p:normalViewPr>
  <p:slideViewPr>
    <p:cSldViewPr snapToGrid="0">
      <p:cViewPr varScale="1">
        <p:scale>
          <a:sx n="123" d="100"/>
          <a:sy n="123" d="100"/>
        </p:scale>
        <p:origin x="7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5F8A9B-CA2D-48A6-B8C5-0FB3C691F0EF}" type="datetimeFigureOut">
              <a:rPr lang="es-ES" smtClean="0"/>
              <a:t>2/9/24</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750F1A9-30D8-4E21-B8DC-3D6CC94CCB3E}" type="slidenum">
              <a:rPr lang="es-ES" smtClean="0"/>
              <a:t>‹#›</a:t>
            </a:fld>
            <a:endParaRPr lang="es-ES"/>
          </a:p>
        </p:txBody>
      </p:sp>
    </p:spTree>
    <p:extLst>
      <p:ext uri="{BB962C8B-B14F-4D97-AF65-F5344CB8AC3E}">
        <p14:creationId xmlns:p14="http://schemas.microsoft.com/office/powerpoint/2010/main" val="226853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To</a:t>
            </a:r>
            <a:r>
              <a:rPr lang="es-ES" dirty="0"/>
              <a:t> </a:t>
            </a:r>
            <a:r>
              <a:rPr lang="es-ES" dirty="0" err="1"/>
              <a:t>cover</a:t>
            </a:r>
            <a:r>
              <a:rPr lang="es-ES" dirty="0"/>
              <a:t>:</a:t>
            </a:r>
            <a:endParaRPr lang="en-GB" sz="1200" kern="1200" spc="-93"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spc="-93" dirty="0">
                <a:solidFill>
                  <a:schemeClr val="tx1"/>
                </a:solidFill>
                <a:latin typeface="+mn-lt"/>
                <a:ea typeface="+mn-ea"/>
                <a:cs typeface="+mn-cs"/>
              </a:rPr>
              <a:t>Call for applications process: JCCI,  </a:t>
            </a:r>
            <a:r>
              <a:rPr lang="en-GB" sz="1200" kern="1200" spc="-93" dirty="0" err="1">
                <a:solidFill>
                  <a:schemeClr val="tx1"/>
                </a:solidFill>
                <a:latin typeface="+mn-lt"/>
                <a:ea typeface="+mn-ea"/>
                <a:cs typeface="+mn-cs"/>
              </a:rPr>
              <a:t>Lulalab</a:t>
            </a:r>
            <a:r>
              <a:rPr lang="en-GB" sz="1200" kern="1200" spc="-93" dirty="0">
                <a:solidFill>
                  <a:schemeClr val="tx1"/>
                </a:solidFill>
                <a:latin typeface="+mn-lt"/>
                <a:ea typeface="+mn-ea"/>
                <a:cs typeface="+mn-cs"/>
              </a:rPr>
              <a:t>  and YES Training</a:t>
            </a:r>
            <a:endParaRPr lang="es-ES" dirty="0"/>
          </a:p>
          <a:p>
            <a:endParaRPr lang="es-ES" dirty="0"/>
          </a:p>
        </p:txBody>
      </p:sp>
      <p:sp>
        <p:nvSpPr>
          <p:cNvPr id="4" name="Marcador de número de diapositiva 3"/>
          <p:cNvSpPr>
            <a:spLocks noGrp="1"/>
          </p:cNvSpPr>
          <p:nvPr>
            <p:ph type="sldNum" sz="quarter" idx="5"/>
          </p:nvPr>
        </p:nvSpPr>
        <p:spPr/>
        <p:txBody>
          <a:bodyPr/>
          <a:lstStyle/>
          <a:p>
            <a:fld id="{3AC9326D-0463-41A5-9F87-F6A4CE1B0413}" type="slidenum">
              <a:rPr lang="es-ES" smtClean="0"/>
              <a:t>9</a:t>
            </a:fld>
            <a:endParaRPr lang="es-ES"/>
          </a:p>
        </p:txBody>
      </p:sp>
    </p:spTree>
    <p:extLst>
      <p:ext uri="{BB962C8B-B14F-4D97-AF65-F5344CB8AC3E}">
        <p14:creationId xmlns:p14="http://schemas.microsoft.com/office/powerpoint/2010/main" val="111480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C9326D-0463-41A5-9F87-F6A4CE1B0413}" type="slidenum">
              <a:rPr lang="es-ES" smtClean="0"/>
              <a:t>11</a:t>
            </a:fld>
            <a:endParaRPr lang="es-ES"/>
          </a:p>
        </p:txBody>
      </p:sp>
    </p:spTree>
    <p:extLst>
      <p:ext uri="{BB962C8B-B14F-4D97-AF65-F5344CB8AC3E}">
        <p14:creationId xmlns:p14="http://schemas.microsoft.com/office/powerpoint/2010/main" val="368409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0017FC-B374-FCC6-F3FF-97771C196DB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3BE2C6-FA61-421B-4A4D-187967D5F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69A165-44F4-E38D-C9E6-3EC95D488B60}"/>
              </a:ext>
            </a:extLst>
          </p:cNvPr>
          <p:cNvSpPr>
            <a:spLocks noGrp="1"/>
          </p:cNvSpPr>
          <p:nvPr>
            <p:ph type="dt" sz="half" idx="10"/>
          </p:nvPr>
        </p:nvSpPr>
        <p:spPr/>
        <p:txBody>
          <a:bodyPr/>
          <a:lstStyle/>
          <a:p>
            <a:fld id="{ECBB52E9-8694-4620-A45E-C05F240E0947}" type="datetime1">
              <a:rPr lang="es-ES" smtClean="0"/>
              <a:t>2/9/24</a:t>
            </a:fld>
            <a:endParaRPr lang="es-ES"/>
          </a:p>
        </p:txBody>
      </p:sp>
      <p:sp>
        <p:nvSpPr>
          <p:cNvPr id="5" name="Marcador de pie de página 4">
            <a:extLst>
              <a:ext uri="{FF2B5EF4-FFF2-40B4-BE49-F238E27FC236}">
                <a16:creationId xmlns:a16="http://schemas.microsoft.com/office/drawing/2014/main" id="{CB6FE35C-7147-B7DC-8F65-F670E3DBD3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01C58A-92F6-2F5C-7D42-6B71E02E24EF}"/>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424028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A88F5-5805-B14F-15DA-1BAE872DF0E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942399-3494-9F38-81C2-E6FB702A02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FD5C5D-173F-3FBB-CDF6-4C974F13ADCA}"/>
              </a:ext>
            </a:extLst>
          </p:cNvPr>
          <p:cNvSpPr>
            <a:spLocks noGrp="1"/>
          </p:cNvSpPr>
          <p:nvPr>
            <p:ph type="dt" sz="half" idx="10"/>
          </p:nvPr>
        </p:nvSpPr>
        <p:spPr/>
        <p:txBody>
          <a:bodyPr/>
          <a:lstStyle/>
          <a:p>
            <a:fld id="{1663C4E6-C6EA-4E4E-A8BA-7343EC420B72}" type="datetime1">
              <a:rPr lang="es-ES" smtClean="0"/>
              <a:t>2/9/24</a:t>
            </a:fld>
            <a:endParaRPr lang="es-ES"/>
          </a:p>
        </p:txBody>
      </p:sp>
      <p:sp>
        <p:nvSpPr>
          <p:cNvPr id="5" name="Marcador de pie de página 4">
            <a:extLst>
              <a:ext uri="{FF2B5EF4-FFF2-40B4-BE49-F238E27FC236}">
                <a16:creationId xmlns:a16="http://schemas.microsoft.com/office/drawing/2014/main" id="{64D80F19-F13C-58CC-0148-F869F45D96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6AB0-8339-FB45-76E0-0DF5B02125CF}"/>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165107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70E578-F728-DCBB-C33C-6FBE1A86C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D99D850-58CE-85AD-A92F-693A9DE051A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96D0FF-D99D-8DD9-3D85-6EBB14B52F6C}"/>
              </a:ext>
            </a:extLst>
          </p:cNvPr>
          <p:cNvSpPr>
            <a:spLocks noGrp="1"/>
          </p:cNvSpPr>
          <p:nvPr>
            <p:ph type="dt" sz="half" idx="10"/>
          </p:nvPr>
        </p:nvSpPr>
        <p:spPr/>
        <p:txBody>
          <a:bodyPr/>
          <a:lstStyle/>
          <a:p>
            <a:fld id="{3B0F7F2D-568E-4281-9B59-ADAAA9B5D826}" type="datetime1">
              <a:rPr lang="es-ES" smtClean="0"/>
              <a:t>2/9/24</a:t>
            </a:fld>
            <a:endParaRPr lang="es-ES"/>
          </a:p>
        </p:txBody>
      </p:sp>
      <p:sp>
        <p:nvSpPr>
          <p:cNvPr id="5" name="Marcador de pie de página 4">
            <a:extLst>
              <a:ext uri="{FF2B5EF4-FFF2-40B4-BE49-F238E27FC236}">
                <a16:creationId xmlns:a16="http://schemas.microsoft.com/office/drawing/2014/main" id="{7091FF18-1EB1-14BD-9590-64175B2DD9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8722F-30F2-8C65-4D42-077A4961161F}"/>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266148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8248E-41CB-EEA7-07F3-468A3D1A1E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7DAAC95-E53F-2E09-2352-AD2033B614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3C1A93-D750-93A8-FC1C-812CFAB37021}"/>
              </a:ext>
            </a:extLst>
          </p:cNvPr>
          <p:cNvSpPr>
            <a:spLocks noGrp="1"/>
          </p:cNvSpPr>
          <p:nvPr>
            <p:ph type="dt" sz="half" idx="10"/>
          </p:nvPr>
        </p:nvSpPr>
        <p:spPr/>
        <p:txBody>
          <a:bodyPr/>
          <a:lstStyle/>
          <a:p>
            <a:fld id="{6699CC9B-0547-435A-8F45-C64F4232DAE5}" type="datetime1">
              <a:rPr lang="es-ES" smtClean="0"/>
              <a:t>2/9/24</a:t>
            </a:fld>
            <a:endParaRPr lang="es-ES"/>
          </a:p>
        </p:txBody>
      </p:sp>
      <p:sp>
        <p:nvSpPr>
          <p:cNvPr id="5" name="Marcador de pie de página 4">
            <a:extLst>
              <a:ext uri="{FF2B5EF4-FFF2-40B4-BE49-F238E27FC236}">
                <a16:creationId xmlns:a16="http://schemas.microsoft.com/office/drawing/2014/main" id="{0FAE5FA1-5754-46B6-CB52-7DB7710B20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B4EED0-1B71-B299-1C44-122D3B0ED2A1}"/>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343215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46A5A-6AB8-A170-6D20-0C37F77867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392038-EC7F-BBC0-20BC-202AB0642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6C0B50-EAFF-F5ED-DEF3-505E1122A353}"/>
              </a:ext>
            </a:extLst>
          </p:cNvPr>
          <p:cNvSpPr>
            <a:spLocks noGrp="1"/>
          </p:cNvSpPr>
          <p:nvPr>
            <p:ph type="dt" sz="half" idx="10"/>
          </p:nvPr>
        </p:nvSpPr>
        <p:spPr/>
        <p:txBody>
          <a:bodyPr/>
          <a:lstStyle/>
          <a:p>
            <a:fld id="{6F09153E-1E53-4417-BDF6-F1A2BE2620FE}" type="datetime1">
              <a:rPr lang="es-ES" smtClean="0"/>
              <a:t>2/9/24</a:t>
            </a:fld>
            <a:endParaRPr lang="es-ES"/>
          </a:p>
        </p:txBody>
      </p:sp>
      <p:sp>
        <p:nvSpPr>
          <p:cNvPr id="5" name="Marcador de pie de página 4">
            <a:extLst>
              <a:ext uri="{FF2B5EF4-FFF2-40B4-BE49-F238E27FC236}">
                <a16:creationId xmlns:a16="http://schemas.microsoft.com/office/drawing/2014/main" id="{634D68BC-AC84-7DD1-3398-F271C77F92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88175E-2F08-EDCC-0370-1488FEA744B4}"/>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348671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827A6-A009-15D8-9802-60CAFFC79B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9F26D-FA64-D7D4-4CCE-1E1C4C222B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BC1C2E3-820F-8125-EA44-1550E1823B9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889DC0-B761-0B9D-D4D6-5B1178182E63}"/>
              </a:ext>
            </a:extLst>
          </p:cNvPr>
          <p:cNvSpPr>
            <a:spLocks noGrp="1"/>
          </p:cNvSpPr>
          <p:nvPr>
            <p:ph type="dt" sz="half" idx="10"/>
          </p:nvPr>
        </p:nvSpPr>
        <p:spPr/>
        <p:txBody>
          <a:bodyPr/>
          <a:lstStyle/>
          <a:p>
            <a:fld id="{63269515-E6DA-4662-9F80-8B6FF102BE2F}" type="datetime1">
              <a:rPr lang="es-ES" smtClean="0"/>
              <a:t>2/9/24</a:t>
            </a:fld>
            <a:endParaRPr lang="es-ES"/>
          </a:p>
        </p:txBody>
      </p:sp>
      <p:sp>
        <p:nvSpPr>
          <p:cNvPr id="6" name="Marcador de pie de página 5">
            <a:extLst>
              <a:ext uri="{FF2B5EF4-FFF2-40B4-BE49-F238E27FC236}">
                <a16:creationId xmlns:a16="http://schemas.microsoft.com/office/drawing/2014/main" id="{90FE3F55-9941-2466-97FE-28C861F9D07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5A2631-FFC9-7522-386F-7B992B65FF40}"/>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379098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B9A13-6996-8BD0-2882-95B8AFC7575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4CEC5-D99C-1D83-6623-E8F341CDE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4BEB0F-F4C7-7601-4C1A-7BF849F89CE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0038217-BA44-46FA-383D-EF866FEAB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13960A3-5465-9CF5-B2CC-7606C67F70E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810BDF3-C697-BBD1-BFED-750EDF78CDDC}"/>
              </a:ext>
            </a:extLst>
          </p:cNvPr>
          <p:cNvSpPr>
            <a:spLocks noGrp="1"/>
          </p:cNvSpPr>
          <p:nvPr>
            <p:ph type="dt" sz="half" idx="10"/>
          </p:nvPr>
        </p:nvSpPr>
        <p:spPr/>
        <p:txBody>
          <a:bodyPr/>
          <a:lstStyle/>
          <a:p>
            <a:fld id="{3E23C10F-D691-4CA0-9159-95B2AA53279E}" type="datetime1">
              <a:rPr lang="es-ES" smtClean="0"/>
              <a:t>2/9/24</a:t>
            </a:fld>
            <a:endParaRPr lang="es-ES"/>
          </a:p>
        </p:txBody>
      </p:sp>
      <p:sp>
        <p:nvSpPr>
          <p:cNvPr id="8" name="Marcador de pie de página 7">
            <a:extLst>
              <a:ext uri="{FF2B5EF4-FFF2-40B4-BE49-F238E27FC236}">
                <a16:creationId xmlns:a16="http://schemas.microsoft.com/office/drawing/2014/main" id="{EEA85EAE-93BD-EFC3-D83E-556C28B128C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C277C76-0DE6-1FD0-42A1-97ED888BA0F9}"/>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252666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CC821-65B0-BF6F-99BD-5E156D3B6AC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EC2BC29-7B0E-D536-6386-58F87B99D217}"/>
              </a:ext>
            </a:extLst>
          </p:cNvPr>
          <p:cNvSpPr>
            <a:spLocks noGrp="1"/>
          </p:cNvSpPr>
          <p:nvPr>
            <p:ph type="dt" sz="half" idx="10"/>
          </p:nvPr>
        </p:nvSpPr>
        <p:spPr/>
        <p:txBody>
          <a:bodyPr/>
          <a:lstStyle/>
          <a:p>
            <a:fld id="{DC6D6A02-433B-4D71-9D23-50E0D94937AA}" type="datetime1">
              <a:rPr lang="es-ES" smtClean="0"/>
              <a:t>2/9/24</a:t>
            </a:fld>
            <a:endParaRPr lang="es-ES"/>
          </a:p>
        </p:txBody>
      </p:sp>
      <p:sp>
        <p:nvSpPr>
          <p:cNvPr id="4" name="Marcador de pie de página 3">
            <a:extLst>
              <a:ext uri="{FF2B5EF4-FFF2-40B4-BE49-F238E27FC236}">
                <a16:creationId xmlns:a16="http://schemas.microsoft.com/office/drawing/2014/main" id="{D0213580-DFC8-4B0F-5EBC-45AEAC13CE2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03C8E6E-0A4A-05C7-AC58-40E228675FC5}"/>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265748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FBD1C3-E77F-A975-22BF-2A8CAD69D260}"/>
              </a:ext>
            </a:extLst>
          </p:cNvPr>
          <p:cNvSpPr>
            <a:spLocks noGrp="1"/>
          </p:cNvSpPr>
          <p:nvPr>
            <p:ph type="dt" sz="half" idx="10"/>
          </p:nvPr>
        </p:nvSpPr>
        <p:spPr/>
        <p:txBody>
          <a:bodyPr/>
          <a:lstStyle/>
          <a:p>
            <a:fld id="{5E3044AB-EADD-415D-A7CE-BBCE5CD81BF7}" type="datetime1">
              <a:rPr lang="es-ES" smtClean="0"/>
              <a:t>2/9/24</a:t>
            </a:fld>
            <a:endParaRPr lang="es-ES"/>
          </a:p>
        </p:txBody>
      </p:sp>
      <p:sp>
        <p:nvSpPr>
          <p:cNvPr id="3" name="Marcador de pie de página 2">
            <a:extLst>
              <a:ext uri="{FF2B5EF4-FFF2-40B4-BE49-F238E27FC236}">
                <a16:creationId xmlns:a16="http://schemas.microsoft.com/office/drawing/2014/main" id="{3EFD8C73-B86D-69D3-D830-646817A4F54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BB1D43F-D767-C33F-E444-08CD4D686917}"/>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315639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4AADD-6170-30C9-F36C-EDD18B95A6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A0ACD7-C632-913F-CF91-9A14E8EE6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67C6FC9-E93F-75C5-8C70-BB8EFB7AB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9AEA39-1DF3-984C-8223-C6A9EF4F53E3}"/>
              </a:ext>
            </a:extLst>
          </p:cNvPr>
          <p:cNvSpPr>
            <a:spLocks noGrp="1"/>
          </p:cNvSpPr>
          <p:nvPr>
            <p:ph type="dt" sz="half" idx="10"/>
          </p:nvPr>
        </p:nvSpPr>
        <p:spPr/>
        <p:txBody>
          <a:bodyPr/>
          <a:lstStyle/>
          <a:p>
            <a:fld id="{C752E5D6-AC3F-4B2A-A954-8D76A08FE00C}" type="datetime1">
              <a:rPr lang="es-ES" smtClean="0"/>
              <a:t>2/9/24</a:t>
            </a:fld>
            <a:endParaRPr lang="es-ES"/>
          </a:p>
        </p:txBody>
      </p:sp>
      <p:sp>
        <p:nvSpPr>
          <p:cNvPr id="6" name="Marcador de pie de página 5">
            <a:extLst>
              <a:ext uri="{FF2B5EF4-FFF2-40B4-BE49-F238E27FC236}">
                <a16:creationId xmlns:a16="http://schemas.microsoft.com/office/drawing/2014/main" id="{7379A005-6242-2C8E-A448-1CB0577B540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C8B55D7-07E9-DFE6-68D3-69BD05F861B1}"/>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20740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E6665-0554-DB4C-33A2-443DEA7063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53FEBF5-E7BB-9480-9EFA-10F3334B6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CA20BFB-A35B-2801-9F60-16601F3DB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95C8AD-1004-9157-8F51-E76D4A17CCA7}"/>
              </a:ext>
            </a:extLst>
          </p:cNvPr>
          <p:cNvSpPr>
            <a:spLocks noGrp="1"/>
          </p:cNvSpPr>
          <p:nvPr>
            <p:ph type="dt" sz="half" idx="10"/>
          </p:nvPr>
        </p:nvSpPr>
        <p:spPr/>
        <p:txBody>
          <a:bodyPr/>
          <a:lstStyle/>
          <a:p>
            <a:fld id="{DEE0071D-7541-4EBF-875E-AAF5CB390918}" type="datetime1">
              <a:rPr lang="es-ES" smtClean="0"/>
              <a:t>2/9/24</a:t>
            </a:fld>
            <a:endParaRPr lang="es-ES"/>
          </a:p>
        </p:txBody>
      </p:sp>
      <p:sp>
        <p:nvSpPr>
          <p:cNvPr id="6" name="Marcador de pie de página 5">
            <a:extLst>
              <a:ext uri="{FF2B5EF4-FFF2-40B4-BE49-F238E27FC236}">
                <a16:creationId xmlns:a16="http://schemas.microsoft.com/office/drawing/2014/main" id="{FAAC4201-90F2-E2A2-9579-AA7DE66BC1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72E181-1D34-0D1D-093B-F37DB1DEA3A6}"/>
              </a:ext>
            </a:extLst>
          </p:cNvPr>
          <p:cNvSpPr>
            <a:spLocks noGrp="1"/>
          </p:cNvSpPr>
          <p:nvPr>
            <p:ph type="sldNum" sz="quarter" idx="12"/>
          </p:nvPr>
        </p:nvSpPr>
        <p:spPr/>
        <p:txBody>
          <a:bodyPr/>
          <a:lstStyle/>
          <a:p>
            <a:fld id="{88C04601-8331-4504-ACA9-73645E8E0342}" type="slidenum">
              <a:rPr lang="es-ES" smtClean="0"/>
              <a:t>‹#›</a:t>
            </a:fld>
            <a:endParaRPr lang="es-ES"/>
          </a:p>
        </p:txBody>
      </p:sp>
    </p:spTree>
    <p:extLst>
      <p:ext uri="{BB962C8B-B14F-4D97-AF65-F5344CB8AC3E}">
        <p14:creationId xmlns:p14="http://schemas.microsoft.com/office/powerpoint/2010/main" val="428248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E77D2B-C3AB-9939-5446-1383DD55A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46901C-DFB6-E6D3-C673-0AEC9B675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EC611-7559-B8EC-B64D-0CF97C210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ED699-720C-49AF-B9C0-71DB0D546869}" type="datetime1">
              <a:rPr lang="es-ES" smtClean="0"/>
              <a:t>2/9/24</a:t>
            </a:fld>
            <a:endParaRPr lang="es-ES"/>
          </a:p>
        </p:txBody>
      </p:sp>
      <p:sp>
        <p:nvSpPr>
          <p:cNvPr id="5" name="Marcador de pie de página 4">
            <a:extLst>
              <a:ext uri="{FF2B5EF4-FFF2-40B4-BE49-F238E27FC236}">
                <a16:creationId xmlns:a16="http://schemas.microsoft.com/office/drawing/2014/main" id="{6712BE30-6A03-00E7-83A6-4F71D31BE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24D3300-7C12-A35D-6C3A-8CAB80CA0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04601-8331-4504-ACA9-73645E8E0342}" type="slidenum">
              <a:rPr lang="es-ES" smtClean="0"/>
              <a:t>‹#›</a:t>
            </a:fld>
            <a:endParaRPr lang="es-ES"/>
          </a:p>
        </p:txBody>
      </p:sp>
    </p:spTree>
    <p:extLst>
      <p:ext uri="{BB962C8B-B14F-4D97-AF65-F5344CB8AC3E}">
        <p14:creationId xmlns:p14="http://schemas.microsoft.com/office/powerpoint/2010/main" val="3651482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svg"/><Relationship Id="rId15" Type="http://schemas.openxmlformats.org/officeDocument/2006/relationships/image" Target="../media/image6.jpg"/><Relationship Id="rId10"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524000" y="2386105"/>
            <a:ext cx="8283677" cy="2215991"/>
          </a:xfrm>
          <a:prstGeom prst="rect">
            <a:avLst/>
          </a:prstGeom>
        </p:spPr>
        <p:txBody>
          <a:bodyPr wrap="square" lIns="0" tIns="0" rIns="0" bIns="0" rtlCol="0" anchor="t">
            <a:spAutoFit/>
          </a:bodyPr>
          <a:lstStyle/>
          <a:p>
            <a:pPr algn="ctr"/>
            <a:r>
              <a:rPr lang="en-US" sz="4800" b="1" spc="-71" dirty="0">
                <a:solidFill>
                  <a:srgbClr val="C00000"/>
                </a:solidFill>
                <a:latin typeface="Montserrat" panose="00000500000000000000" pitchFamily="2" charset="0"/>
              </a:rPr>
              <a:t>Employability</a:t>
            </a:r>
            <a:r>
              <a:rPr lang="en-US" sz="4800" b="1" spc="-71" dirty="0">
                <a:solidFill>
                  <a:schemeClr val="tx2">
                    <a:lumMod val="50000"/>
                  </a:schemeClr>
                </a:solidFill>
                <a:latin typeface="Montserrat" panose="00000500000000000000" pitchFamily="2" charset="0"/>
              </a:rPr>
              <a:t> </a:t>
            </a:r>
            <a:r>
              <a:rPr lang="en-US" sz="4800" b="1" spc="-71" dirty="0">
                <a:solidFill>
                  <a:srgbClr val="002060"/>
                </a:solidFill>
                <a:latin typeface="Montserrat" panose="00000500000000000000" pitchFamily="2" charset="0"/>
              </a:rPr>
              <a:t>for Youth </a:t>
            </a:r>
            <a:r>
              <a:rPr lang="en-US" sz="4800" b="1" spc="-71" dirty="0">
                <a:solidFill>
                  <a:schemeClr val="accent4">
                    <a:lumMod val="60000"/>
                    <a:lumOff val="40000"/>
                  </a:schemeClr>
                </a:solidFill>
                <a:latin typeface="Montserrat" panose="00000500000000000000" pitchFamily="2" charset="0"/>
              </a:rPr>
              <a:t>and</a:t>
            </a:r>
            <a:r>
              <a:rPr lang="en-US" sz="4800" b="1" spc="-71" dirty="0">
                <a:solidFill>
                  <a:schemeClr val="accent6">
                    <a:lumMod val="50000"/>
                  </a:schemeClr>
                </a:solidFill>
                <a:latin typeface="Montserrat" panose="00000500000000000000" pitchFamily="2" charset="0"/>
              </a:rPr>
              <a:t> Women </a:t>
            </a:r>
            <a:r>
              <a:rPr lang="en-US" sz="4800" b="1" spc="-71" dirty="0">
                <a:solidFill>
                  <a:schemeClr val="tx2">
                    <a:lumMod val="50000"/>
                  </a:schemeClr>
                </a:solidFill>
                <a:latin typeface="Montserrat" panose="00000500000000000000" pitchFamily="2" charset="0"/>
              </a:rPr>
              <a:t>in South Africa (EYWA)</a:t>
            </a:r>
          </a:p>
        </p:txBody>
      </p:sp>
      <p:sp>
        <p:nvSpPr>
          <p:cNvPr id="54" name="Marcador de número de diapositiva 53">
            <a:extLst>
              <a:ext uri="{FF2B5EF4-FFF2-40B4-BE49-F238E27FC236}">
                <a16:creationId xmlns:a16="http://schemas.microsoft.com/office/drawing/2014/main" id="{3C9A40BF-CCD9-CBA1-60A7-1ACB0919BAFF}"/>
              </a:ext>
            </a:extLst>
          </p:cNvPr>
          <p:cNvSpPr>
            <a:spLocks noGrp="1"/>
          </p:cNvSpPr>
          <p:nvPr>
            <p:ph type="sldNum" sz="quarter" idx="12"/>
          </p:nvPr>
        </p:nvSpPr>
        <p:spPr/>
        <p:txBody>
          <a:bodyPr/>
          <a:lstStyle/>
          <a:p>
            <a:fld id="{88C04601-8331-4504-ACA9-73645E8E0342}" type="slidenum">
              <a:rPr lang="es-ES" smtClean="0"/>
              <a:t>1</a:t>
            </a:fld>
            <a:endParaRPr lang="es-ES"/>
          </a:p>
        </p:txBody>
      </p:sp>
      <p:grpSp>
        <p:nvGrpSpPr>
          <p:cNvPr id="3" name="Grupo 2">
            <a:extLst>
              <a:ext uri="{FF2B5EF4-FFF2-40B4-BE49-F238E27FC236}">
                <a16:creationId xmlns:a16="http://schemas.microsoft.com/office/drawing/2014/main" id="{B3FF9AED-D7DC-D9C2-46E2-486EDE282159}"/>
              </a:ext>
            </a:extLst>
          </p:cNvPr>
          <p:cNvGrpSpPr/>
          <p:nvPr/>
        </p:nvGrpSpPr>
        <p:grpSpPr>
          <a:xfrm>
            <a:off x="1208165" y="6052488"/>
            <a:ext cx="9508703" cy="740586"/>
            <a:chOff x="1208165" y="6052488"/>
            <a:chExt cx="9508703" cy="740586"/>
          </a:xfrm>
        </p:grpSpPr>
        <p:grpSp>
          <p:nvGrpSpPr>
            <p:cNvPr id="5" name="Grupo 4">
              <a:extLst>
                <a:ext uri="{FF2B5EF4-FFF2-40B4-BE49-F238E27FC236}">
                  <a16:creationId xmlns:a16="http://schemas.microsoft.com/office/drawing/2014/main" id="{AEAC3851-6964-DBD5-E34B-EEB2AB7E838A}"/>
                </a:ext>
              </a:extLst>
            </p:cNvPr>
            <p:cNvGrpSpPr/>
            <p:nvPr/>
          </p:nvGrpSpPr>
          <p:grpSpPr>
            <a:xfrm>
              <a:off x="1208165" y="6052488"/>
              <a:ext cx="9508703" cy="690145"/>
              <a:chOff x="760791" y="5950210"/>
              <a:chExt cx="11006438" cy="835181"/>
            </a:xfrm>
          </p:grpSpPr>
          <p:sp>
            <p:nvSpPr>
              <p:cNvPr id="6" name="Freeform 14">
                <a:extLst>
                  <a:ext uri="{FF2B5EF4-FFF2-40B4-BE49-F238E27FC236}">
                    <a16:creationId xmlns:a16="http://schemas.microsoft.com/office/drawing/2014/main" id="{9F713C43-6613-4E65-3980-0B9EFEAA8BAA}"/>
                  </a:ext>
                </a:extLst>
              </p:cNvPr>
              <p:cNvSpPr/>
              <p:nvPr/>
            </p:nvSpPr>
            <p:spPr>
              <a:xfrm>
                <a:off x="10117198" y="6156426"/>
                <a:ext cx="1650031" cy="519129"/>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2"/>
                <a:stretch>
                  <a:fillRect/>
                </a:stretch>
              </a:blipFill>
            </p:spPr>
            <p:txBody>
              <a:bodyPr/>
              <a:lstStyle/>
              <a:p>
                <a:endParaRPr lang="es-ES" dirty="0"/>
              </a:p>
            </p:txBody>
          </p:sp>
          <p:pic>
            <p:nvPicPr>
              <p:cNvPr id="8" name="Picture 6" descr="LulaLAB Foundation">
                <a:extLst>
                  <a:ext uri="{FF2B5EF4-FFF2-40B4-BE49-F238E27FC236}">
                    <a16:creationId xmlns:a16="http://schemas.microsoft.com/office/drawing/2014/main" id="{3018586D-C963-160A-1F43-7D06B88A5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21D818A1-077C-B672-B5E3-CF096934B1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descr="Logotipo, nombre de la empresa&#10;&#10;Descripción generada automáticamente">
              <a:extLst>
                <a:ext uri="{FF2B5EF4-FFF2-40B4-BE49-F238E27FC236}">
                  <a16:creationId xmlns:a16="http://schemas.microsoft.com/office/drawing/2014/main" id="{0F121AEC-34D7-BEBF-E8C7-DB899CABCE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grpSp>
        <p:nvGrpSpPr>
          <p:cNvPr id="4" name="Group 12">
            <a:extLst>
              <a:ext uri="{FF2B5EF4-FFF2-40B4-BE49-F238E27FC236}">
                <a16:creationId xmlns:a16="http://schemas.microsoft.com/office/drawing/2014/main" id="{AD7DE888-22D5-83B3-4D04-741989597610}"/>
              </a:ext>
            </a:extLst>
          </p:cNvPr>
          <p:cNvGrpSpPr/>
          <p:nvPr/>
        </p:nvGrpSpPr>
        <p:grpSpPr>
          <a:xfrm>
            <a:off x="8884898" y="334067"/>
            <a:ext cx="3307102" cy="774000"/>
            <a:chOff x="0" y="0"/>
            <a:chExt cx="4333537" cy="1100800"/>
          </a:xfrm>
        </p:grpSpPr>
        <p:sp>
          <p:nvSpPr>
            <p:cNvPr id="7" name="Freeform 13">
              <a:extLst>
                <a:ext uri="{FF2B5EF4-FFF2-40B4-BE49-F238E27FC236}">
                  <a16:creationId xmlns:a16="http://schemas.microsoft.com/office/drawing/2014/main" id="{E34CE1C1-082F-D960-A0AD-D7DE8E25DDCB}"/>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11" name="Group 12">
            <a:extLst>
              <a:ext uri="{FF2B5EF4-FFF2-40B4-BE49-F238E27FC236}">
                <a16:creationId xmlns:a16="http://schemas.microsoft.com/office/drawing/2014/main" id="{0E21A339-51A9-ACDB-2A65-972E00353FEC}"/>
              </a:ext>
            </a:extLst>
          </p:cNvPr>
          <p:cNvGrpSpPr/>
          <p:nvPr/>
        </p:nvGrpSpPr>
        <p:grpSpPr>
          <a:xfrm>
            <a:off x="4557" y="315504"/>
            <a:ext cx="3306149" cy="774000"/>
            <a:chOff x="0" y="0"/>
            <a:chExt cx="4333537" cy="1100800"/>
          </a:xfrm>
        </p:grpSpPr>
        <p:sp>
          <p:nvSpPr>
            <p:cNvPr id="12" name="Freeform 13">
              <a:extLst>
                <a:ext uri="{FF2B5EF4-FFF2-40B4-BE49-F238E27FC236}">
                  <a16:creationId xmlns:a16="http://schemas.microsoft.com/office/drawing/2014/main" id="{F158F3C6-2AC0-30C6-89CD-50773462AE89}"/>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13" name="Grupo 12">
            <a:extLst>
              <a:ext uri="{FF2B5EF4-FFF2-40B4-BE49-F238E27FC236}">
                <a16:creationId xmlns:a16="http://schemas.microsoft.com/office/drawing/2014/main" id="{A97AD45C-F8BB-6AC3-D89C-9A4D8156CC27}"/>
              </a:ext>
            </a:extLst>
          </p:cNvPr>
          <p:cNvGrpSpPr/>
          <p:nvPr/>
        </p:nvGrpSpPr>
        <p:grpSpPr>
          <a:xfrm>
            <a:off x="3519385" y="248274"/>
            <a:ext cx="5156834" cy="996950"/>
            <a:chOff x="0" y="0"/>
            <a:chExt cx="6339575" cy="1168400"/>
          </a:xfrm>
        </p:grpSpPr>
        <p:pic>
          <p:nvPicPr>
            <p:cNvPr id="14" name="Imagen 13" descr="Logotipo, nombre de la empresa">
              <a:extLst>
                <a:ext uri="{FF2B5EF4-FFF2-40B4-BE49-F238E27FC236}">
                  <a16:creationId xmlns:a16="http://schemas.microsoft.com/office/drawing/2014/main" id="{04AE9DA3-8D71-B82B-71E3-21A1086266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15" name="Imagen 14" descr="Texto">
              <a:extLst>
                <a:ext uri="{FF2B5EF4-FFF2-40B4-BE49-F238E27FC236}">
                  <a16:creationId xmlns:a16="http://schemas.microsoft.com/office/drawing/2014/main" id="{DB3C0B20-0E77-2B1E-0094-CB9BDC2F3A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pic>
        <p:nvPicPr>
          <p:cNvPr id="16" name="Picture 2">
            <a:extLst>
              <a:ext uri="{FF2B5EF4-FFF2-40B4-BE49-F238E27FC236}">
                <a16:creationId xmlns:a16="http://schemas.microsoft.com/office/drawing/2014/main" id="{6B74C228-BA20-CB4F-5C47-373BCF753F5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3933" t="16899" r="3052" b="18029"/>
          <a:stretch/>
        </p:blipFill>
        <p:spPr bwMode="auto">
          <a:xfrm>
            <a:off x="9205802" y="3249916"/>
            <a:ext cx="2743200" cy="303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rma libre: forma 23">
            <a:extLst>
              <a:ext uri="{FF2B5EF4-FFF2-40B4-BE49-F238E27FC236}">
                <a16:creationId xmlns:a16="http://schemas.microsoft.com/office/drawing/2014/main" id="{DB060C08-2031-7082-7554-7FF7071BF225}"/>
              </a:ext>
            </a:extLst>
          </p:cNvPr>
          <p:cNvSpPr/>
          <p:nvPr/>
        </p:nvSpPr>
        <p:spPr>
          <a:xfrm>
            <a:off x="364347" y="4528642"/>
            <a:ext cx="5258045" cy="958552"/>
          </a:xfrm>
          <a:custGeom>
            <a:avLst/>
            <a:gdLst>
              <a:gd name="connsiteX0" fmla="*/ 0 w 5783385"/>
              <a:gd name="connsiteY0" fmla="*/ 144585 h 1445846"/>
              <a:gd name="connsiteX1" fmla="*/ 144585 w 5783385"/>
              <a:gd name="connsiteY1" fmla="*/ 0 h 1445846"/>
              <a:gd name="connsiteX2" fmla="*/ 5638800 w 5783385"/>
              <a:gd name="connsiteY2" fmla="*/ 0 h 1445846"/>
              <a:gd name="connsiteX3" fmla="*/ 5783385 w 5783385"/>
              <a:gd name="connsiteY3" fmla="*/ 144585 h 1445846"/>
              <a:gd name="connsiteX4" fmla="*/ 5783385 w 5783385"/>
              <a:gd name="connsiteY4" fmla="*/ 1301261 h 1445846"/>
              <a:gd name="connsiteX5" fmla="*/ 5638800 w 5783385"/>
              <a:gd name="connsiteY5" fmla="*/ 1445846 h 1445846"/>
              <a:gd name="connsiteX6" fmla="*/ 144585 w 5783385"/>
              <a:gd name="connsiteY6" fmla="*/ 1445846 h 1445846"/>
              <a:gd name="connsiteX7" fmla="*/ 0 w 5783385"/>
              <a:gd name="connsiteY7" fmla="*/ 1301261 h 1445846"/>
              <a:gd name="connsiteX8" fmla="*/ 0 w 5783385"/>
              <a:gd name="connsiteY8" fmla="*/ 144585 h 144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385" h="1445846">
                <a:moveTo>
                  <a:pt x="0" y="144585"/>
                </a:moveTo>
                <a:cubicBezTo>
                  <a:pt x="0" y="64733"/>
                  <a:pt x="64733" y="0"/>
                  <a:pt x="144585" y="0"/>
                </a:cubicBezTo>
                <a:lnTo>
                  <a:pt x="5638800" y="0"/>
                </a:lnTo>
                <a:cubicBezTo>
                  <a:pt x="5718652" y="0"/>
                  <a:pt x="5783385" y="64733"/>
                  <a:pt x="5783385" y="144585"/>
                </a:cubicBezTo>
                <a:lnTo>
                  <a:pt x="5783385" y="1301261"/>
                </a:lnTo>
                <a:cubicBezTo>
                  <a:pt x="5783385" y="1381113"/>
                  <a:pt x="5718652" y="1445846"/>
                  <a:pt x="5638800" y="1445846"/>
                </a:cubicBezTo>
                <a:lnTo>
                  <a:pt x="144585" y="1445846"/>
                </a:lnTo>
                <a:cubicBezTo>
                  <a:pt x="64733" y="1445846"/>
                  <a:pt x="0" y="1381113"/>
                  <a:pt x="0" y="1301261"/>
                </a:cubicBezTo>
                <a:lnTo>
                  <a:pt x="0" y="144585"/>
                </a:lnTo>
                <a:close/>
              </a:path>
            </a:pathLst>
          </a:custGeom>
          <a:solidFill>
            <a:srgbClr val="FFE5E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067" tIns="88067" rIns="88067" bIns="88067" numCol="1" spcCol="1270" anchor="ctr" anchorCtr="0">
            <a:noAutofit/>
          </a:bodyPr>
          <a:lstStyle/>
          <a:p>
            <a:pPr marL="0" lvl="0" indent="0" algn="l" defTabSz="533400">
              <a:lnSpc>
                <a:spcPct val="90000"/>
              </a:lnSpc>
              <a:spcBef>
                <a:spcPct val="0"/>
              </a:spcBef>
              <a:spcAft>
                <a:spcPct val="35000"/>
              </a:spcAft>
              <a:buNone/>
            </a:pPr>
            <a:r>
              <a:rPr lang="en-US" sz="1300" kern="1200" dirty="0">
                <a:solidFill>
                  <a:schemeClr val="bg2">
                    <a:lumMod val="10000"/>
                  </a:schemeClr>
                </a:solidFill>
                <a:latin typeface="Montserrat Classic"/>
              </a:rPr>
              <a:t>CCI Spain will then transfer the curricula and materials used by Spanish trainers</a:t>
            </a:r>
            <a:r>
              <a:rPr lang="en-US" sz="1300" dirty="0">
                <a:solidFill>
                  <a:schemeClr val="bg2">
                    <a:lumMod val="10000"/>
                  </a:schemeClr>
                </a:solidFill>
                <a:latin typeface="Montserrat Classic"/>
              </a:rPr>
              <a:t> </a:t>
            </a:r>
            <a:r>
              <a:rPr lang="en-US" sz="1300" kern="1200" dirty="0">
                <a:solidFill>
                  <a:schemeClr val="bg2">
                    <a:lumMod val="10000"/>
                  </a:schemeClr>
                </a:solidFill>
                <a:latin typeface="Montserrat Classic"/>
              </a:rPr>
              <a:t>and will help YES to adapt all available materials to the needs of the EYWA project and to guarantee their sustainability after the project’s end.</a:t>
            </a:r>
          </a:p>
        </p:txBody>
      </p:sp>
      <p:grpSp>
        <p:nvGrpSpPr>
          <p:cNvPr id="11" name="Group 8">
            <a:extLst>
              <a:ext uri="{FF2B5EF4-FFF2-40B4-BE49-F238E27FC236}">
                <a16:creationId xmlns:a16="http://schemas.microsoft.com/office/drawing/2014/main" id="{469CECEB-2795-5646-3CB6-0A76624F1294}"/>
              </a:ext>
            </a:extLst>
          </p:cNvPr>
          <p:cNvGrpSpPr/>
          <p:nvPr/>
        </p:nvGrpSpPr>
        <p:grpSpPr>
          <a:xfrm>
            <a:off x="373482" y="1873908"/>
            <a:ext cx="5258045" cy="441331"/>
            <a:chOff x="-563545" y="1473565"/>
            <a:chExt cx="17039248" cy="1158566"/>
          </a:xfrm>
        </p:grpSpPr>
        <p:sp>
          <p:nvSpPr>
            <p:cNvPr id="17" name="Freeform 9">
              <a:extLst>
                <a:ext uri="{FF2B5EF4-FFF2-40B4-BE49-F238E27FC236}">
                  <a16:creationId xmlns:a16="http://schemas.microsoft.com/office/drawing/2014/main" id="{23359DED-F3D5-3E81-16BD-F9C3D5D6552A}"/>
                </a:ext>
              </a:extLst>
            </p:cNvPr>
            <p:cNvSpPr/>
            <p:nvPr/>
          </p:nvSpPr>
          <p:spPr>
            <a:xfrm>
              <a:off x="-563545" y="1473565"/>
              <a:ext cx="17039248" cy="1158566"/>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pPr algn="ctr">
                <a:lnSpc>
                  <a:spcPts val="2812"/>
                </a:lnSpc>
                <a:spcBef>
                  <a:spcPct val="0"/>
                </a:spcBef>
              </a:pPr>
              <a:r>
                <a:rPr lang="es-ES" sz="2000" spc="-93" dirty="0">
                  <a:solidFill>
                    <a:srgbClr val="FFFFFF"/>
                  </a:solidFill>
                  <a:latin typeface="Montserrat Classic"/>
                </a:rPr>
                <a:t>Training </a:t>
              </a:r>
              <a:r>
                <a:rPr lang="es-ES" sz="2000" spc="-93" dirty="0" err="1">
                  <a:solidFill>
                    <a:srgbClr val="FFFFFF"/>
                  </a:solidFill>
                  <a:latin typeface="Montserrat Classic"/>
                </a:rPr>
                <a:t>of</a:t>
              </a:r>
              <a:r>
                <a:rPr lang="es-ES" sz="2000" spc="-93" dirty="0">
                  <a:solidFill>
                    <a:srgbClr val="FFFFFF"/>
                  </a:solidFill>
                  <a:latin typeface="Montserrat Classic"/>
                </a:rPr>
                <a:t> </a:t>
              </a:r>
              <a:r>
                <a:rPr lang="es-ES" sz="2000" spc="-93" dirty="0" err="1">
                  <a:solidFill>
                    <a:srgbClr val="FFFFFF"/>
                  </a:solidFill>
                  <a:latin typeface="Montserrat Classic"/>
                </a:rPr>
                <a:t>Trainers</a:t>
              </a:r>
              <a:r>
                <a:rPr lang="es-ES" sz="2000" spc="-93" dirty="0">
                  <a:solidFill>
                    <a:srgbClr val="FFFFFF"/>
                  </a:solidFill>
                  <a:latin typeface="Montserrat Classic"/>
                </a:rPr>
                <a:t> led </a:t>
              </a:r>
              <a:r>
                <a:rPr lang="es-ES" sz="2000" spc="-93" dirty="0" err="1">
                  <a:solidFill>
                    <a:srgbClr val="FFFFFF"/>
                  </a:solidFill>
                  <a:latin typeface="Montserrat Classic"/>
                </a:rPr>
                <a:t>by</a:t>
              </a:r>
              <a:r>
                <a:rPr lang="es-ES" sz="2000" spc="-93" dirty="0">
                  <a:solidFill>
                    <a:srgbClr val="FFFFFF"/>
                  </a:solidFill>
                  <a:latin typeface="Montserrat Classic"/>
                </a:rPr>
                <a:t> CCI </a:t>
              </a:r>
              <a:r>
                <a:rPr lang="es-ES" sz="2000" spc="-93" dirty="0" err="1">
                  <a:solidFill>
                    <a:srgbClr val="FFFFFF"/>
                  </a:solidFill>
                  <a:latin typeface="Montserrat Classic"/>
                </a:rPr>
                <a:t>Spain</a:t>
              </a:r>
              <a:r>
                <a:rPr lang="es-ES" sz="2000" spc="-93" dirty="0">
                  <a:solidFill>
                    <a:srgbClr val="FFFFFF"/>
                  </a:solidFill>
                  <a:latin typeface="Montserrat Classic"/>
                </a:rPr>
                <a:t> </a:t>
              </a:r>
              <a:endParaRPr lang="en-US" sz="2000" spc="-93" dirty="0">
                <a:solidFill>
                  <a:srgbClr val="FFFFFF"/>
                </a:solidFill>
                <a:latin typeface="Montserrat Classic"/>
              </a:endParaRPr>
            </a:p>
            <a:p>
              <a:endParaRPr lang="es-ES" dirty="0"/>
            </a:p>
          </p:txBody>
        </p:sp>
      </p:grpSp>
      <p:sp>
        <p:nvSpPr>
          <p:cNvPr id="35" name="TextBox 10"/>
          <p:cNvSpPr txBox="1"/>
          <p:nvPr/>
        </p:nvSpPr>
        <p:spPr>
          <a:xfrm>
            <a:off x="151890" y="1336506"/>
            <a:ext cx="8312230" cy="359073"/>
          </a:xfrm>
          <a:prstGeom prst="rect">
            <a:avLst/>
          </a:prstGeom>
        </p:spPr>
        <p:txBody>
          <a:bodyPr wrap="square" lIns="0" tIns="0" rIns="0" bIns="0" rtlCol="0" anchor="t">
            <a:spAutoFit/>
          </a:bodyPr>
          <a:lstStyle/>
          <a:p>
            <a:pPr>
              <a:lnSpc>
                <a:spcPts val="2812"/>
              </a:lnSpc>
              <a:spcBef>
                <a:spcPct val="0"/>
              </a:spcBef>
            </a:pPr>
            <a:r>
              <a:rPr lang="en-GB" sz="2343" spc="-93" dirty="0">
                <a:solidFill>
                  <a:schemeClr val="tx1">
                    <a:lumMod val="95000"/>
                    <a:lumOff val="5000"/>
                  </a:schemeClr>
                </a:solidFill>
                <a:latin typeface="Montserrat Classic"/>
              </a:rPr>
              <a:t>WP4: Vocational Training and Employment led by YES</a:t>
            </a:r>
            <a:endParaRPr lang="es-ES" sz="2343" spc="-93" dirty="0">
              <a:solidFill>
                <a:schemeClr val="tx1">
                  <a:lumMod val="95000"/>
                  <a:lumOff val="5000"/>
                </a:schemeClr>
              </a:solidFill>
              <a:latin typeface="Montserrat Classic"/>
            </a:endParaRPr>
          </a:p>
        </p:txBody>
      </p:sp>
      <p:cxnSp>
        <p:nvCxnSpPr>
          <p:cNvPr id="36" name="Conector recto 35">
            <a:extLst>
              <a:ext uri="{FF2B5EF4-FFF2-40B4-BE49-F238E27FC236}">
                <a16:creationId xmlns:a16="http://schemas.microsoft.com/office/drawing/2014/main" id="{6C7C4964-F173-B72A-493E-457C236E9FBD}"/>
              </a:ext>
            </a:extLst>
          </p:cNvPr>
          <p:cNvCxnSpPr/>
          <p:nvPr/>
        </p:nvCxnSpPr>
        <p:spPr>
          <a:xfrm>
            <a:off x="151890" y="1726172"/>
            <a:ext cx="11858584" cy="0"/>
          </a:xfrm>
          <a:prstGeom prst="line">
            <a:avLst/>
          </a:prstGeom>
          <a:ln>
            <a:solidFill>
              <a:srgbClr val="C00000"/>
            </a:solidFill>
          </a:ln>
        </p:spPr>
        <p:style>
          <a:lnRef idx="3">
            <a:schemeClr val="accent1"/>
          </a:lnRef>
          <a:fillRef idx="0">
            <a:schemeClr val="accent1"/>
          </a:fillRef>
          <a:effectRef idx="2">
            <a:schemeClr val="accent1"/>
          </a:effectRef>
          <a:fontRef idx="minor">
            <a:schemeClr val="tx1"/>
          </a:fontRef>
        </p:style>
      </p:cxnSp>
      <p:sp>
        <p:nvSpPr>
          <p:cNvPr id="23" name="Forma libre: forma 22">
            <a:extLst>
              <a:ext uri="{FF2B5EF4-FFF2-40B4-BE49-F238E27FC236}">
                <a16:creationId xmlns:a16="http://schemas.microsoft.com/office/drawing/2014/main" id="{8F3FD3CD-3471-BC8A-5472-C78CFC2DA69D}"/>
              </a:ext>
            </a:extLst>
          </p:cNvPr>
          <p:cNvSpPr/>
          <p:nvPr/>
        </p:nvSpPr>
        <p:spPr>
          <a:xfrm>
            <a:off x="2745790" y="4114237"/>
            <a:ext cx="329933" cy="412440"/>
          </a:xfrm>
          <a:custGeom>
            <a:avLst/>
            <a:gdLst>
              <a:gd name="connsiteX0" fmla="*/ 0 w 339445"/>
              <a:gd name="connsiteY0" fmla="*/ 94367 h 471837"/>
              <a:gd name="connsiteX1" fmla="*/ 169723 w 339445"/>
              <a:gd name="connsiteY1" fmla="*/ 94367 h 471837"/>
              <a:gd name="connsiteX2" fmla="*/ 169723 w 339445"/>
              <a:gd name="connsiteY2" fmla="*/ 0 h 471837"/>
              <a:gd name="connsiteX3" fmla="*/ 339445 w 339445"/>
              <a:gd name="connsiteY3" fmla="*/ 235919 h 471837"/>
              <a:gd name="connsiteX4" fmla="*/ 169723 w 339445"/>
              <a:gd name="connsiteY4" fmla="*/ 471837 h 471837"/>
              <a:gd name="connsiteX5" fmla="*/ 169723 w 339445"/>
              <a:gd name="connsiteY5" fmla="*/ 377470 h 471837"/>
              <a:gd name="connsiteX6" fmla="*/ 0 w 339445"/>
              <a:gd name="connsiteY6" fmla="*/ 377470 h 471837"/>
              <a:gd name="connsiteX7" fmla="*/ 0 w 339445"/>
              <a:gd name="connsiteY7" fmla="*/ 94367 h 47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45" h="471837">
                <a:moveTo>
                  <a:pt x="271556" y="0"/>
                </a:moveTo>
                <a:lnTo>
                  <a:pt x="271556" y="235919"/>
                </a:lnTo>
                <a:lnTo>
                  <a:pt x="339445" y="235919"/>
                </a:lnTo>
                <a:lnTo>
                  <a:pt x="169722" y="471837"/>
                </a:lnTo>
                <a:lnTo>
                  <a:pt x="0" y="235919"/>
                </a:lnTo>
                <a:lnTo>
                  <a:pt x="67889" y="235919"/>
                </a:lnTo>
                <a:lnTo>
                  <a:pt x="67889" y="0"/>
                </a:lnTo>
                <a:lnTo>
                  <a:pt x="271556" y="0"/>
                </a:lnTo>
                <a:close/>
              </a:path>
            </a:pathLst>
          </a:custGeom>
          <a:gradFill flip="none" rotWithShape="1">
            <a:gsLst>
              <a:gs pos="0">
                <a:srgbClr val="C30000">
                  <a:tint val="66000"/>
                  <a:satMod val="160000"/>
                </a:srgbClr>
              </a:gs>
              <a:gs pos="50000">
                <a:srgbClr val="C30000">
                  <a:tint val="44500"/>
                  <a:satMod val="160000"/>
                </a:srgbClr>
              </a:gs>
              <a:gs pos="100000">
                <a:srgbClr val="C30000">
                  <a:tint val="23500"/>
                  <a:satMod val="160000"/>
                </a:srgbClr>
              </a:gs>
            </a:gsLst>
            <a:lin ang="16200000" scaled="1"/>
            <a:tileRect/>
          </a:gradFill>
          <a:ln>
            <a:solidFill>
              <a:srgbClr val="FFA3A3">
                <a:alpha val="90000"/>
              </a:srgb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4368" tIns="0" rIns="94366" bIns="10183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2" name="Marcador de número de diapositiva 1">
            <a:extLst>
              <a:ext uri="{FF2B5EF4-FFF2-40B4-BE49-F238E27FC236}">
                <a16:creationId xmlns:a16="http://schemas.microsoft.com/office/drawing/2014/main" id="{7DCFA780-7331-05F1-DFA5-DE0757100EA0}"/>
              </a:ext>
            </a:extLst>
          </p:cNvPr>
          <p:cNvSpPr>
            <a:spLocks noGrp="1"/>
          </p:cNvSpPr>
          <p:nvPr>
            <p:ph type="sldNum" sz="quarter" idx="12"/>
          </p:nvPr>
        </p:nvSpPr>
        <p:spPr/>
        <p:txBody>
          <a:bodyPr/>
          <a:lstStyle/>
          <a:p>
            <a:fld id="{88C04601-8331-4504-ACA9-73645E8E0342}" type="slidenum">
              <a:rPr lang="es-ES" smtClean="0"/>
              <a:t>10</a:t>
            </a:fld>
            <a:endParaRPr lang="es-ES"/>
          </a:p>
        </p:txBody>
      </p:sp>
      <p:sp>
        <p:nvSpPr>
          <p:cNvPr id="20" name="Freeform 9">
            <a:extLst>
              <a:ext uri="{FF2B5EF4-FFF2-40B4-BE49-F238E27FC236}">
                <a16:creationId xmlns:a16="http://schemas.microsoft.com/office/drawing/2014/main" id="{4806C91F-AABD-1516-B5FA-F48BD20ED40D}"/>
              </a:ext>
            </a:extLst>
          </p:cNvPr>
          <p:cNvSpPr/>
          <p:nvPr/>
        </p:nvSpPr>
        <p:spPr>
          <a:xfrm>
            <a:off x="6489431" y="1873908"/>
            <a:ext cx="5258045" cy="441331"/>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pPr algn="ctr">
              <a:lnSpc>
                <a:spcPts val="2812"/>
              </a:lnSpc>
              <a:spcBef>
                <a:spcPct val="0"/>
              </a:spcBef>
            </a:pPr>
            <a:r>
              <a:rPr lang="es-ES" sz="2000" spc="-93" dirty="0">
                <a:solidFill>
                  <a:srgbClr val="FFFFFF"/>
                </a:solidFill>
                <a:latin typeface="Montserrat Classic"/>
              </a:rPr>
              <a:t>Dual VET Training and </a:t>
            </a:r>
            <a:r>
              <a:rPr lang="es-ES" sz="2000" spc="-93" dirty="0" err="1">
                <a:solidFill>
                  <a:srgbClr val="FFFFFF"/>
                </a:solidFill>
                <a:latin typeface="Montserrat Classic"/>
              </a:rPr>
              <a:t>Employment</a:t>
            </a:r>
            <a:r>
              <a:rPr lang="es-ES" sz="2000" spc="-93" dirty="0">
                <a:solidFill>
                  <a:srgbClr val="FFFFFF"/>
                </a:solidFill>
                <a:latin typeface="Montserrat Classic"/>
              </a:rPr>
              <a:t> led </a:t>
            </a:r>
            <a:r>
              <a:rPr lang="es-ES" sz="2000" spc="-93" dirty="0" err="1">
                <a:solidFill>
                  <a:srgbClr val="FFFFFF"/>
                </a:solidFill>
                <a:latin typeface="Montserrat Classic"/>
              </a:rPr>
              <a:t>by</a:t>
            </a:r>
            <a:r>
              <a:rPr lang="es-ES" sz="2000" spc="-93" dirty="0">
                <a:solidFill>
                  <a:srgbClr val="FFFFFF"/>
                </a:solidFill>
                <a:latin typeface="Montserrat Classic"/>
              </a:rPr>
              <a:t> YES</a:t>
            </a:r>
            <a:endParaRPr lang="en-US" sz="2000" spc="-93" dirty="0">
              <a:solidFill>
                <a:srgbClr val="FFFFFF"/>
              </a:solidFill>
              <a:latin typeface="Montserrat Classic"/>
            </a:endParaRPr>
          </a:p>
          <a:p>
            <a:endParaRPr lang="es-ES" dirty="0"/>
          </a:p>
        </p:txBody>
      </p:sp>
      <p:sp>
        <p:nvSpPr>
          <p:cNvPr id="22" name="Forma libre: forma 21">
            <a:extLst>
              <a:ext uri="{FF2B5EF4-FFF2-40B4-BE49-F238E27FC236}">
                <a16:creationId xmlns:a16="http://schemas.microsoft.com/office/drawing/2014/main" id="{E1E837FD-7AD2-9A05-91D3-B852BFDF1AE0}"/>
              </a:ext>
            </a:extLst>
          </p:cNvPr>
          <p:cNvSpPr/>
          <p:nvPr/>
        </p:nvSpPr>
        <p:spPr>
          <a:xfrm>
            <a:off x="373482" y="2434981"/>
            <a:ext cx="5258045" cy="1700229"/>
          </a:xfrm>
          <a:custGeom>
            <a:avLst/>
            <a:gdLst>
              <a:gd name="connsiteX0" fmla="*/ 0 w 5783385"/>
              <a:gd name="connsiteY0" fmla="*/ 144585 h 1445846"/>
              <a:gd name="connsiteX1" fmla="*/ 144585 w 5783385"/>
              <a:gd name="connsiteY1" fmla="*/ 0 h 1445846"/>
              <a:gd name="connsiteX2" fmla="*/ 5638800 w 5783385"/>
              <a:gd name="connsiteY2" fmla="*/ 0 h 1445846"/>
              <a:gd name="connsiteX3" fmla="*/ 5783385 w 5783385"/>
              <a:gd name="connsiteY3" fmla="*/ 144585 h 1445846"/>
              <a:gd name="connsiteX4" fmla="*/ 5783385 w 5783385"/>
              <a:gd name="connsiteY4" fmla="*/ 1301261 h 1445846"/>
              <a:gd name="connsiteX5" fmla="*/ 5638800 w 5783385"/>
              <a:gd name="connsiteY5" fmla="*/ 1445846 h 1445846"/>
              <a:gd name="connsiteX6" fmla="*/ 144585 w 5783385"/>
              <a:gd name="connsiteY6" fmla="*/ 1445846 h 1445846"/>
              <a:gd name="connsiteX7" fmla="*/ 0 w 5783385"/>
              <a:gd name="connsiteY7" fmla="*/ 1301261 h 1445846"/>
              <a:gd name="connsiteX8" fmla="*/ 0 w 5783385"/>
              <a:gd name="connsiteY8" fmla="*/ 144585 h 144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385" h="1445846">
                <a:moveTo>
                  <a:pt x="0" y="144585"/>
                </a:moveTo>
                <a:cubicBezTo>
                  <a:pt x="0" y="64733"/>
                  <a:pt x="64733" y="0"/>
                  <a:pt x="144585" y="0"/>
                </a:cubicBezTo>
                <a:lnTo>
                  <a:pt x="5638800" y="0"/>
                </a:lnTo>
                <a:cubicBezTo>
                  <a:pt x="5718652" y="0"/>
                  <a:pt x="5783385" y="64733"/>
                  <a:pt x="5783385" y="144585"/>
                </a:cubicBezTo>
                <a:lnTo>
                  <a:pt x="5783385" y="1301261"/>
                </a:lnTo>
                <a:cubicBezTo>
                  <a:pt x="5783385" y="1381113"/>
                  <a:pt x="5718652" y="1445846"/>
                  <a:pt x="5638800" y="1445846"/>
                </a:cubicBezTo>
                <a:lnTo>
                  <a:pt x="144585" y="1445846"/>
                </a:lnTo>
                <a:cubicBezTo>
                  <a:pt x="64733" y="1445846"/>
                  <a:pt x="0" y="1381113"/>
                  <a:pt x="0" y="1301261"/>
                </a:cubicBezTo>
                <a:lnTo>
                  <a:pt x="0" y="144585"/>
                </a:lnTo>
                <a:close/>
              </a:path>
            </a:pathLst>
          </a:custGeom>
          <a:solidFill>
            <a:srgbClr val="FFE5E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687" tIns="95687" rIns="95687" bIns="95687" numCol="1" spcCol="1270" anchor="ctr" anchorCtr="0">
            <a:noAutofit/>
          </a:bodyPr>
          <a:lstStyle/>
          <a:p>
            <a:pPr marL="0" lvl="0" indent="0" algn="l" defTabSz="622300">
              <a:lnSpc>
                <a:spcPct val="90000"/>
              </a:lnSpc>
              <a:spcBef>
                <a:spcPct val="0"/>
              </a:spcBef>
              <a:spcAft>
                <a:spcPct val="35000"/>
              </a:spcAft>
              <a:buNone/>
            </a:pPr>
            <a:r>
              <a:rPr lang="en-US" sz="1300" b="1" kern="1200" dirty="0">
                <a:solidFill>
                  <a:schemeClr val="bg2">
                    <a:lumMod val="10000"/>
                  </a:schemeClr>
                </a:solidFill>
                <a:latin typeface="Montserrat Classic"/>
              </a:rPr>
              <a:t>CCI Spain identify VET trainers to go to Johannesburg and participate in WP4 project activities. </a:t>
            </a:r>
          </a:p>
          <a:p>
            <a:pPr marL="285750" lvl="1" indent="-285750" algn="l" defTabSz="466725">
              <a:lnSpc>
                <a:spcPct val="90000"/>
              </a:lnSpc>
              <a:spcBef>
                <a:spcPct val="0"/>
              </a:spcBef>
              <a:spcAft>
                <a:spcPct val="15000"/>
              </a:spcAft>
              <a:buFont typeface="Courier New" panose="02070309020205020404" pitchFamily="49" charset="0"/>
              <a:buChar char="o"/>
            </a:pPr>
            <a:r>
              <a:rPr lang="en-US" sz="1300" kern="1200" dirty="0">
                <a:solidFill>
                  <a:schemeClr val="bg2">
                    <a:lumMod val="10000"/>
                  </a:schemeClr>
                </a:solidFill>
                <a:latin typeface="Montserrat Classic"/>
              </a:rPr>
              <a:t>Spanish VET trainers will develop training courses on culinary, renewable energy (PV) maintenance and IT. </a:t>
            </a:r>
          </a:p>
          <a:p>
            <a:pPr marL="285750" lvl="1" indent="-285750" algn="l" defTabSz="466725">
              <a:lnSpc>
                <a:spcPct val="90000"/>
              </a:lnSpc>
              <a:spcBef>
                <a:spcPct val="0"/>
              </a:spcBef>
              <a:spcAft>
                <a:spcPct val="15000"/>
              </a:spcAft>
              <a:buFont typeface="Courier New" panose="02070309020205020404" pitchFamily="49" charset="0"/>
              <a:buChar char="o"/>
            </a:pPr>
            <a:r>
              <a:rPr lang="en-US" sz="1300" kern="1200" dirty="0">
                <a:solidFill>
                  <a:schemeClr val="bg2">
                    <a:lumMod val="10000"/>
                  </a:schemeClr>
                </a:solidFill>
                <a:latin typeface="Montserrat Classic"/>
              </a:rPr>
              <a:t>Spanish VET Trainers will travel to South Africa and offer 150 hours per VET certificate.</a:t>
            </a:r>
          </a:p>
          <a:p>
            <a:pPr marL="285750" lvl="1" indent="-285750" algn="l" defTabSz="466725">
              <a:lnSpc>
                <a:spcPct val="90000"/>
              </a:lnSpc>
              <a:spcBef>
                <a:spcPct val="0"/>
              </a:spcBef>
              <a:spcAft>
                <a:spcPct val="15000"/>
              </a:spcAft>
              <a:buFont typeface="Courier New" panose="02070309020205020404" pitchFamily="49" charset="0"/>
              <a:buChar char="o"/>
            </a:pPr>
            <a:r>
              <a:rPr lang="en-US" sz="1300" kern="1200" dirty="0">
                <a:solidFill>
                  <a:schemeClr val="bg2">
                    <a:lumMod val="10000"/>
                  </a:schemeClr>
                </a:solidFill>
                <a:latin typeface="Montserrat Classic"/>
              </a:rPr>
              <a:t>EU Trainers will be to train trainers and trainees during the same week depending the Training schedule agreed by YES.</a:t>
            </a:r>
          </a:p>
        </p:txBody>
      </p:sp>
      <p:grpSp>
        <p:nvGrpSpPr>
          <p:cNvPr id="32" name="Grupo 31">
            <a:extLst>
              <a:ext uri="{FF2B5EF4-FFF2-40B4-BE49-F238E27FC236}">
                <a16:creationId xmlns:a16="http://schemas.microsoft.com/office/drawing/2014/main" id="{1173D420-8DB5-3080-B389-237C96AA8E54}"/>
              </a:ext>
            </a:extLst>
          </p:cNvPr>
          <p:cNvGrpSpPr/>
          <p:nvPr/>
        </p:nvGrpSpPr>
        <p:grpSpPr>
          <a:xfrm>
            <a:off x="6489430" y="2398561"/>
            <a:ext cx="5291749" cy="3738062"/>
            <a:chOff x="6489430" y="2258596"/>
            <a:chExt cx="5291749" cy="3738062"/>
          </a:xfrm>
        </p:grpSpPr>
        <p:grpSp>
          <p:nvGrpSpPr>
            <p:cNvPr id="81" name="Grupo 80">
              <a:extLst>
                <a:ext uri="{FF2B5EF4-FFF2-40B4-BE49-F238E27FC236}">
                  <a16:creationId xmlns:a16="http://schemas.microsoft.com/office/drawing/2014/main" id="{0209DCDC-0DA1-13A5-0F0B-AB037ED5BAB1}"/>
                </a:ext>
              </a:extLst>
            </p:cNvPr>
            <p:cNvGrpSpPr/>
            <p:nvPr/>
          </p:nvGrpSpPr>
          <p:grpSpPr>
            <a:xfrm>
              <a:off x="6489430" y="2258596"/>
              <a:ext cx="5291749" cy="3738062"/>
              <a:chOff x="6200003" y="2693297"/>
              <a:chExt cx="5849301" cy="3582185"/>
            </a:xfrm>
          </p:grpSpPr>
          <p:sp>
            <p:nvSpPr>
              <p:cNvPr id="75" name="Rectángulo: esquinas redondeadas 74">
                <a:extLst>
                  <a:ext uri="{FF2B5EF4-FFF2-40B4-BE49-F238E27FC236}">
                    <a16:creationId xmlns:a16="http://schemas.microsoft.com/office/drawing/2014/main" id="{06D299A4-3C75-3833-EFCD-674381F37D70}"/>
                  </a:ext>
                </a:extLst>
              </p:cNvPr>
              <p:cNvSpPr/>
              <p:nvPr/>
            </p:nvSpPr>
            <p:spPr>
              <a:xfrm>
                <a:off x="6200003" y="5356902"/>
                <a:ext cx="5799644" cy="918580"/>
              </a:xfrm>
              <a:prstGeom prst="roundRect">
                <a:avLst>
                  <a:gd name="adj" fmla="val 10000"/>
                </a:avLst>
              </a:prstGeom>
              <a:solidFill>
                <a:srgbClr val="FFE5E5"/>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66" name="Rectángulo: esquinas redondeadas 65">
                <a:extLst>
                  <a:ext uri="{FF2B5EF4-FFF2-40B4-BE49-F238E27FC236}">
                    <a16:creationId xmlns:a16="http://schemas.microsoft.com/office/drawing/2014/main" id="{ADD36F63-DC99-F350-E068-4611686AD0B0}"/>
                  </a:ext>
                </a:extLst>
              </p:cNvPr>
              <p:cNvSpPr/>
              <p:nvPr/>
            </p:nvSpPr>
            <p:spPr>
              <a:xfrm>
                <a:off x="6200003" y="2729412"/>
                <a:ext cx="5799644" cy="755441"/>
              </a:xfrm>
              <a:prstGeom prst="roundRect">
                <a:avLst>
                  <a:gd name="adj" fmla="val 10000"/>
                </a:avLst>
              </a:prstGeom>
              <a:solidFill>
                <a:srgbClr val="FFE5E5"/>
              </a:solidFill>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a:lstStyle/>
              <a:p>
                <a:endParaRPr lang="es-ES" dirty="0"/>
              </a:p>
            </p:txBody>
          </p:sp>
          <p:sp>
            <p:nvSpPr>
              <p:cNvPr id="67" name="Rectángulo 66">
                <a:extLst>
                  <a:ext uri="{FF2B5EF4-FFF2-40B4-BE49-F238E27FC236}">
                    <a16:creationId xmlns:a16="http://schemas.microsoft.com/office/drawing/2014/main" id="{3F9757E6-FB77-9F38-6CB8-F8FD5A182D8E}"/>
                  </a:ext>
                </a:extLst>
              </p:cNvPr>
              <p:cNvSpPr/>
              <p:nvPr/>
            </p:nvSpPr>
            <p:spPr>
              <a:xfrm>
                <a:off x="6444978" y="2953833"/>
                <a:ext cx="415899" cy="41549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68" name="Forma libre: forma 67">
                <a:extLst>
                  <a:ext uri="{FF2B5EF4-FFF2-40B4-BE49-F238E27FC236}">
                    <a16:creationId xmlns:a16="http://schemas.microsoft.com/office/drawing/2014/main" id="{771037A6-45E6-0EAF-EDB8-694B8CA11885}"/>
                  </a:ext>
                </a:extLst>
              </p:cNvPr>
              <p:cNvSpPr/>
              <p:nvPr/>
            </p:nvSpPr>
            <p:spPr>
              <a:xfrm>
                <a:off x="6993128" y="2693297"/>
                <a:ext cx="4874268" cy="849871"/>
              </a:xfrm>
              <a:custGeom>
                <a:avLst/>
                <a:gdLst>
                  <a:gd name="connsiteX0" fmla="*/ 0 w 4874268"/>
                  <a:gd name="connsiteY0" fmla="*/ 0 h 849871"/>
                  <a:gd name="connsiteX1" fmla="*/ 4874268 w 4874268"/>
                  <a:gd name="connsiteY1" fmla="*/ 0 h 849871"/>
                  <a:gd name="connsiteX2" fmla="*/ 4874268 w 4874268"/>
                  <a:gd name="connsiteY2" fmla="*/ 849871 h 849871"/>
                  <a:gd name="connsiteX3" fmla="*/ 0 w 4874268"/>
                  <a:gd name="connsiteY3" fmla="*/ 849871 h 849871"/>
                  <a:gd name="connsiteX4" fmla="*/ 0 w 4874268"/>
                  <a:gd name="connsiteY4" fmla="*/ 0 h 84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268" h="849871">
                    <a:moveTo>
                      <a:pt x="0" y="0"/>
                    </a:moveTo>
                    <a:lnTo>
                      <a:pt x="4874268" y="0"/>
                    </a:lnTo>
                    <a:lnTo>
                      <a:pt x="4874268" y="849871"/>
                    </a:lnTo>
                    <a:lnTo>
                      <a:pt x="0" y="8498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9945" tIns="89945" rIns="89945" bIns="89945" numCol="1" spcCol="1270" anchor="ctr" anchorCtr="0">
                <a:noAutofit/>
              </a:bodyPr>
              <a:lstStyle/>
              <a:p>
                <a:pPr marL="0" lvl="0" indent="0" algn="l" defTabSz="533400">
                  <a:lnSpc>
                    <a:spcPct val="100000"/>
                  </a:lnSpc>
                  <a:spcBef>
                    <a:spcPct val="0"/>
                  </a:spcBef>
                  <a:spcAft>
                    <a:spcPct val="35000"/>
                  </a:spcAft>
                  <a:buNone/>
                </a:pPr>
                <a:r>
                  <a:rPr lang="en-US" sz="1300" kern="1200" dirty="0">
                    <a:latin typeface="Montserrat Classic"/>
                  </a:rPr>
                  <a:t>Training activities will be developed in specific facilities selected by YES. The structure of theoretical and practical training in the workplace will be </a:t>
                </a:r>
                <a:r>
                  <a:rPr lang="en-US" sz="1300" dirty="0">
                    <a:latin typeface="Montserrat Classic"/>
                  </a:rPr>
                  <a:t>agreed YES</a:t>
                </a:r>
                <a:r>
                  <a:rPr lang="en-US" sz="1300" kern="1200" dirty="0">
                    <a:latin typeface="Montserrat Classic"/>
                  </a:rPr>
                  <a:t>:</a:t>
                </a:r>
              </a:p>
            </p:txBody>
          </p:sp>
          <p:sp>
            <p:nvSpPr>
              <p:cNvPr id="69" name="Rectángulo: esquinas redondeadas 68">
                <a:extLst>
                  <a:ext uri="{FF2B5EF4-FFF2-40B4-BE49-F238E27FC236}">
                    <a16:creationId xmlns:a16="http://schemas.microsoft.com/office/drawing/2014/main" id="{198400B3-BB60-4E52-A769-0972EBE2725A}"/>
                  </a:ext>
                </a:extLst>
              </p:cNvPr>
              <p:cNvSpPr/>
              <p:nvPr/>
            </p:nvSpPr>
            <p:spPr>
              <a:xfrm>
                <a:off x="6218631" y="3666310"/>
                <a:ext cx="5799644" cy="683603"/>
              </a:xfrm>
              <a:prstGeom prst="roundRect">
                <a:avLst>
                  <a:gd name="adj" fmla="val 10000"/>
                </a:avLst>
              </a:prstGeom>
              <a:solidFill>
                <a:srgbClr val="FFE5E5"/>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70" name="Rectángulo 69" descr="Diploma Roll">
                <a:extLst>
                  <a:ext uri="{FF2B5EF4-FFF2-40B4-BE49-F238E27FC236}">
                    <a16:creationId xmlns:a16="http://schemas.microsoft.com/office/drawing/2014/main" id="{D95A8CB0-F98E-3A8F-C65A-13B13F6D02FC}"/>
                  </a:ext>
                </a:extLst>
              </p:cNvPr>
              <p:cNvSpPr/>
              <p:nvPr/>
            </p:nvSpPr>
            <p:spPr>
              <a:xfrm>
                <a:off x="6444977" y="5569940"/>
                <a:ext cx="415899" cy="41549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71" name="Forma libre: forma 70">
                <a:extLst>
                  <a:ext uri="{FF2B5EF4-FFF2-40B4-BE49-F238E27FC236}">
                    <a16:creationId xmlns:a16="http://schemas.microsoft.com/office/drawing/2014/main" id="{EF36E184-D4B0-1F65-3F1E-5BD9C62EF0B0}"/>
                  </a:ext>
                </a:extLst>
              </p:cNvPr>
              <p:cNvSpPr/>
              <p:nvPr/>
            </p:nvSpPr>
            <p:spPr>
              <a:xfrm>
                <a:off x="6898488" y="3790903"/>
                <a:ext cx="5022973" cy="547041"/>
              </a:xfrm>
              <a:custGeom>
                <a:avLst/>
                <a:gdLst>
                  <a:gd name="connsiteX0" fmla="*/ 0 w 4874268"/>
                  <a:gd name="connsiteY0" fmla="*/ 0 h 849871"/>
                  <a:gd name="connsiteX1" fmla="*/ 4874268 w 4874268"/>
                  <a:gd name="connsiteY1" fmla="*/ 0 h 849871"/>
                  <a:gd name="connsiteX2" fmla="*/ 4874268 w 4874268"/>
                  <a:gd name="connsiteY2" fmla="*/ 849871 h 849871"/>
                  <a:gd name="connsiteX3" fmla="*/ 0 w 4874268"/>
                  <a:gd name="connsiteY3" fmla="*/ 849871 h 849871"/>
                  <a:gd name="connsiteX4" fmla="*/ 0 w 4874268"/>
                  <a:gd name="connsiteY4" fmla="*/ 0 h 84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268" h="849871">
                    <a:moveTo>
                      <a:pt x="0" y="0"/>
                    </a:moveTo>
                    <a:lnTo>
                      <a:pt x="4874268" y="0"/>
                    </a:lnTo>
                    <a:lnTo>
                      <a:pt x="4874268" y="849871"/>
                    </a:lnTo>
                    <a:lnTo>
                      <a:pt x="0" y="8498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9945" tIns="89945" rIns="89945" bIns="89945" numCol="1" spcCol="1270" anchor="ctr" anchorCtr="0">
                <a:noAutofit/>
              </a:bodyPr>
              <a:lstStyle/>
              <a:p>
                <a:pPr defTabSz="533400">
                  <a:spcBef>
                    <a:spcPct val="0"/>
                  </a:spcBef>
                  <a:spcAft>
                    <a:spcPct val="35000"/>
                  </a:spcAft>
                </a:pPr>
                <a:r>
                  <a:rPr lang="en-US" sz="1200" dirty="0">
                    <a:latin typeface="Montserrat Classic"/>
                  </a:rPr>
                  <a:t>According to the project proposal: 6 weeks of theoretical training (240 hours) per VET certificate + 10 months of workplace learning – for a total of 12 months per young person (internships) and 180 trainees.</a:t>
                </a:r>
              </a:p>
              <a:p>
                <a:pPr marL="0" lvl="0" indent="0" algn="l" defTabSz="533400">
                  <a:lnSpc>
                    <a:spcPct val="100000"/>
                  </a:lnSpc>
                  <a:spcBef>
                    <a:spcPct val="0"/>
                  </a:spcBef>
                  <a:spcAft>
                    <a:spcPct val="35000"/>
                  </a:spcAft>
                  <a:buNone/>
                </a:pPr>
                <a:endParaRPr lang="en-US" sz="1300" kern="1200" dirty="0">
                  <a:latin typeface="Montserrat Classic"/>
                </a:endParaRPr>
              </a:p>
            </p:txBody>
          </p:sp>
          <p:sp>
            <p:nvSpPr>
              <p:cNvPr id="72" name="Rectángulo: esquinas redondeadas 71">
                <a:extLst>
                  <a:ext uri="{FF2B5EF4-FFF2-40B4-BE49-F238E27FC236}">
                    <a16:creationId xmlns:a16="http://schemas.microsoft.com/office/drawing/2014/main" id="{EA178720-ECA8-458C-1050-74464DEB28A0}"/>
                  </a:ext>
                </a:extLst>
              </p:cNvPr>
              <p:cNvSpPr/>
              <p:nvPr/>
            </p:nvSpPr>
            <p:spPr>
              <a:xfrm>
                <a:off x="6218631" y="4482467"/>
                <a:ext cx="5830673" cy="797098"/>
              </a:xfrm>
              <a:prstGeom prst="roundRect">
                <a:avLst>
                  <a:gd name="adj" fmla="val 10000"/>
                </a:avLst>
              </a:prstGeom>
              <a:solidFill>
                <a:srgbClr val="FFE5E5"/>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a:lstStyle/>
              <a:p>
                <a:r>
                  <a:rPr lang="es-ES" sz="1300" dirty="0">
                    <a:latin typeface="Montserrat Classic"/>
                  </a:rPr>
                  <a:t> </a:t>
                </a:r>
              </a:p>
            </p:txBody>
          </p:sp>
          <p:sp>
            <p:nvSpPr>
              <p:cNvPr id="73" name="Rectángulo 72" descr="Graduation Cap">
                <a:extLst>
                  <a:ext uri="{FF2B5EF4-FFF2-40B4-BE49-F238E27FC236}">
                    <a16:creationId xmlns:a16="http://schemas.microsoft.com/office/drawing/2014/main" id="{891DB786-9D59-D6E5-30EC-684240D4F932}"/>
                  </a:ext>
                </a:extLst>
              </p:cNvPr>
              <p:cNvSpPr/>
              <p:nvPr/>
            </p:nvSpPr>
            <p:spPr>
              <a:xfrm>
                <a:off x="6444979" y="3816375"/>
                <a:ext cx="415899" cy="41549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ES" dirty="0"/>
              </a:p>
            </p:txBody>
          </p:sp>
          <p:sp>
            <p:nvSpPr>
              <p:cNvPr id="74" name="Forma libre: forma 73">
                <a:extLst>
                  <a:ext uri="{FF2B5EF4-FFF2-40B4-BE49-F238E27FC236}">
                    <a16:creationId xmlns:a16="http://schemas.microsoft.com/office/drawing/2014/main" id="{6D4E0BB9-C480-2FC7-B6FD-BB9761BD0110}"/>
                  </a:ext>
                </a:extLst>
              </p:cNvPr>
              <p:cNvSpPr/>
              <p:nvPr/>
            </p:nvSpPr>
            <p:spPr>
              <a:xfrm>
                <a:off x="6860876" y="4413063"/>
                <a:ext cx="4966458" cy="733949"/>
              </a:xfrm>
              <a:custGeom>
                <a:avLst/>
                <a:gdLst>
                  <a:gd name="connsiteX0" fmla="*/ 0 w 4874268"/>
                  <a:gd name="connsiteY0" fmla="*/ 0 h 849871"/>
                  <a:gd name="connsiteX1" fmla="*/ 4874268 w 4874268"/>
                  <a:gd name="connsiteY1" fmla="*/ 0 h 849871"/>
                  <a:gd name="connsiteX2" fmla="*/ 4874268 w 4874268"/>
                  <a:gd name="connsiteY2" fmla="*/ 849871 h 849871"/>
                  <a:gd name="connsiteX3" fmla="*/ 0 w 4874268"/>
                  <a:gd name="connsiteY3" fmla="*/ 849871 h 849871"/>
                  <a:gd name="connsiteX4" fmla="*/ 0 w 4874268"/>
                  <a:gd name="connsiteY4" fmla="*/ 0 h 84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268" h="849871">
                    <a:moveTo>
                      <a:pt x="0" y="0"/>
                    </a:moveTo>
                    <a:lnTo>
                      <a:pt x="4874268" y="0"/>
                    </a:lnTo>
                    <a:lnTo>
                      <a:pt x="4874268" y="849871"/>
                    </a:lnTo>
                    <a:lnTo>
                      <a:pt x="0" y="8498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9945" tIns="89945" rIns="89945" bIns="89945" numCol="1" spcCol="1270" anchor="ctr" anchorCtr="0">
                <a:noAutofit/>
              </a:bodyPr>
              <a:lstStyle/>
              <a:p>
                <a:pPr marL="0" lvl="0" indent="0" algn="l" defTabSz="533400">
                  <a:lnSpc>
                    <a:spcPct val="100000"/>
                  </a:lnSpc>
                  <a:spcBef>
                    <a:spcPct val="0"/>
                  </a:spcBef>
                  <a:spcAft>
                    <a:spcPct val="35000"/>
                  </a:spcAft>
                  <a:buNone/>
                </a:pPr>
                <a:endParaRPr lang="en-US" sz="1200" kern="1200" dirty="0">
                  <a:latin typeface="Montserrat Classic"/>
                </a:endParaRPr>
              </a:p>
            </p:txBody>
          </p:sp>
          <p:sp>
            <p:nvSpPr>
              <p:cNvPr id="76" name="Rectángulo 75" descr="Office Worker">
                <a:extLst>
                  <a:ext uri="{FF2B5EF4-FFF2-40B4-BE49-F238E27FC236}">
                    <a16:creationId xmlns:a16="http://schemas.microsoft.com/office/drawing/2014/main" id="{87EEBD1B-5748-5C9B-6552-9190BDE58797}"/>
                  </a:ext>
                </a:extLst>
              </p:cNvPr>
              <p:cNvSpPr/>
              <p:nvPr/>
            </p:nvSpPr>
            <p:spPr>
              <a:xfrm>
                <a:off x="6444979" y="4592566"/>
                <a:ext cx="415899" cy="41549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77" name="Forma libre: forma 76">
                <a:extLst>
                  <a:ext uri="{FF2B5EF4-FFF2-40B4-BE49-F238E27FC236}">
                    <a16:creationId xmlns:a16="http://schemas.microsoft.com/office/drawing/2014/main" id="{E206F505-84CB-5E41-E681-F512EEF233B2}"/>
                  </a:ext>
                </a:extLst>
              </p:cNvPr>
              <p:cNvSpPr/>
              <p:nvPr/>
            </p:nvSpPr>
            <p:spPr>
              <a:xfrm>
                <a:off x="7104379" y="5391256"/>
                <a:ext cx="4817083" cy="849871"/>
              </a:xfrm>
              <a:custGeom>
                <a:avLst/>
                <a:gdLst>
                  <a:gd name="connsiteX0" fmla="*/ 0 w 4817082"/>
                  <a:gd name="connsiteY0" fmla="*/ 0 h 849871"/>
                  <a:gd name="connsiteX1" fmla="*/ 4817082 w 4817082"/>
                  <a:gd name="connsiteY1" fmla="*/ 0 h 849871"/>
                  <a:gd name="connsiteX2" fmla="*/ 4817082 w 4817082"/>
                  <a:gd name="connsiteY2" fmla="*/ 849871 h 849871"/>
                  <a:gd name="connsiteX3" fmla="*/ 0 w 4817082"/>
                  <a:gd name="connsiteY3" fmla="*/ 849871 h 849871"/>
                  <a:gd name="connsiteX4" fmla="*/ 0 w 4817082"/>
                  <a:gd name="connsiteY4" fmla="*/ 0 h 84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082" h="849871">
                    <a:moveTo>
                      <a:pt x="0" y="0"/>
                    </a:moveTo>
                    <a:lnTo>
                      <a:pt x="4817082" y="0"/>
                    </a:lnTo>
                    <a:lnTo>
                      <a:pt x="4817082" y="849871"/>
                    </a:lnTo>
                    <a:lnTo>
                      <a:pt x="0" y="8498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9945" tIns="89945" rIns="89945" bIns="89945" numCol="1" spcCol="1270" anchor="ctr" anchorCtr="0">
                <a:noAutofit/>
              </a:bodyPr>
              <a:lstStyle/>
              <a:p>
                <a:pPr marL="0" lvl="0" indent="0" algn="l" defTabSz="533400">
                  <a:lnSpc>
                    <a:spcPct val="100000"/>
                  </a:lnSpc>
                  <a:spcBef>
                    <a:spcPct val="0"/>
                  </a:spcBef>
                  <a:spcAft>
                    <a:spcPct val="35000"/>
                  </a:spcAft>
                  <a:buNone/>
                </a:pPr>
                <a:r>
                  <a:rPr lang="en-US" sz="1200" kern="1200" dirty="0">
                    <a:latin typeface="Montserrat Classic"/>
                  </a:rPr>
                  <a:t>YES will select companies to organize the practical internships of the trainees, will monitor the internship period and will develop specific assessment materials to evaluate the practical training of the course.</a:t>
                </a:r>
              </a:p>
            </p:txBody>
          </p:sp>
        </p:grpSp>
        <p:sp>
          <p:nvSpPr>
            <p:cNvPr id="3" name="CuadroTexto 2">
              <a:extLst>
                <a:ext uri="{FF2B5EF4-FFF2-40B4-BE49-F238E27FC236}">
                  <a16:creationId xmlns:a16="http://schemas.microsoft.com/office/drawing/2014/main" id="{B8EE02A8-17F5-F8A0-BE09-05EA73D872BA}"/>
                </a:ext>
              </a:extLst>
            </p:cNvPr>
            <p:cNvSpPr txBox="1"/>
            <p:nvPr/>
          </p:nvSpPr>
          <p:spPr>
            <a:xfrm>
              <a:off x="7136318" y="4126407"/>
              <a:ext cx="4529204" cy="830997"/>
            </a:xfrm>
            <a:prstGeom prst="rect">
              <a:avLst/>
            </a:prstGeom>
            <a:noFill/>
          </p:spPr>
          <p:txBody>
            <a:bodyPr wrap="square" rtlCol="0">
              <a:spAutoFit/>
            </a:bodyPr>
            <a:lstStyle/>
            <a:p>
              <a:r>
                <a:rPr lang="es-ES" sz="1200" dirty="0"/>
                <a:t>The </a:t>
              </a:r>
              <a:r>
                <a:rPr lang="es-ES" sz="1200" dirty="0" err="1"/>
                <a:t>proposal</a:t>
              </a:r>
              <a:r>
                <a:rPr lang="es-ES" sz="1200" dirty="0"/>
                <a:t> </a:t>
              </a:r>
              <a:r>
                <a:rPr lang="es-ES" sz="1200" dirty="0" err="1"/>
                <a:t>states</a:t>
              </a:r>
              <a:r>
                <a:rPr lang="es-ES" sz="1200" dirty="0"/>
                <a:t> </a:t>
              </a:r>
              <a:r>
                <a:rPr lang="es-ES" sz="1200" dirty="0" err="1"/>
                <a:t>that</a:t>
              </a:r>
              <a:r>
                <a:rPr lang="es-ES" sz="1200" dirty="0"/>
                <a:t> </a:t>
              </a:r>
              <a:r>
                <a:rPr lang="es-ES" sz="1200" dirty="0" err="1"/>
                <a:t>there</a:t>
              </a:r>
              <a:r>
                <a:rPr lang="es-ES" sz="1200" dirty="0"/>
                <a:t> </a:t>
              </a:r>
              <a:r>
                <a:rPr lang="es-ES" sz="1200" dirty="0" err="1"/>
                <a:t>will</a:t>
              </a:r>
              <a:r>
                <a:rPr lang="es-ES" sz="1200" dirty="0"/>
                <a:t> be 2 </a:t>
              </a:r>
              <a:r>
                <a:rPr lang="es-ES" sz="1200" dirty="0" err="1"/>
                <a:t>groups</a:t>
              </a:r>
              <a:r>
                <a:rPr lang="es-ES" sz="1200" dirty="0"/>
                <a:t> of 30 </a:t>
              </a:r>
              <a:r>
                <a:rPr lang="es-ES" sz="1200" dirty="0" err="1"/>
                <a:t>people</a:t>
              </a:r>
              <a:r>
                <a:rPr lang="es-ES" sz="1200" dirty="0"/>
                <a:t> per </a:t>
              </a:r>
              <a:r>
                <a:rPr lang="es-ES" sz="1200" dirty="0" err="1"/>
                <a:t>speciality</a:t>
              </a:r>
              <a:r>
                <a:rPr lang="es-ES" sz="1200" dirty="0"/>
                <a:t>: </a:t>
              </a:r>
            </a:p>
            <a:p>
              <a:r>
                <a:rPr lang="es-ES" sz="1200" dirty="0"/>
                <a:t>1st </a:t>
              </a:r>
              <a:r>
                <a:rPr lang="es-ES" sz="1200" dirty="0" err="1"/>
                <a:t>group</a:t>
              </a:r>
              <a:r>
                <a:rPr lang="es-ES" sz="1200" dirty="0"/>
                <a:t>- </a:t>
              </a:r>
              <a:r>
                <a:rPr lang="es-ES" sz="1200" dirty="0" err="1"/>
                <a:t>starting</a:t>
              </a:r>
              <a:r>
                <a:rPr lang="es-ES" sz="1200" dirty="0"/>
                <a:t> </a:t>
              </a:r>
              <a:r>
                <a:rPr lang="es-ES" sz="1200" dirty="0" err="1"/>
                <a:t>the</a:t>
              </a:r>
              <a:r>
                <a:rPr lang="es-ES" sz="1200" dirty="0"/>
                <a:t> training in </a:t>
              </a:r>
              <a:r>
                <a:rPr lang="es-ES" sz="1200" dirty="0" err="1"/>
                <a:t>July</a:t>
              </a:r>
              <a:r>
                <a:rPr lang="es-ES" sz="1200" dirty="0"/>
                <a:t> 2024 (90 </a:t>
              </a:r>
              <a:r>
                <a:rPr lang="es-ES" sz="1200" dirty="0" err="1"/>
                <a:t>trainees</a:t>
              </a:r>
              <a:r>
                <a:rPr lang="es-ES" sz="1200" dirty="0"/>
                <a:t>: 30*3 T-</a:t>
              </a:r>
              <a:r>
                <a:rPr lang="es-ES" sz="1200" dirty="0" err="1"/>
                <a:t>VETs</a:t>
              </a:r>
              <a:r>
                <a:rPr lang="es-ES" sz="1200" dirty="0"/>
                <a:t>)</a:t>
              </a:r>
            </a:p>
            <a:p>
              <a:r>
                <a:rPr lang="es-ES" sz="1200" dirty="0"/>
                <a:t>2nd </a:t>
              </a:r>
              <a:r>
                <a:rPr lang="es-ES" sz="1200" dirty="0" err="1"/>
                <a:t>group</a:t>
              </a:r>
              <a:r>
                <a:rPr lang="es-ES" sz="1200" dirty="0"/>
                <a:t> </a:t>
              </a:r>
              <a:r>
                <a:rPr lang="es-ES" sz="1200" dirty="0" err="1"/>
                <a:t>starting</a:t>
              </a:r>
              <a:r>
                <a:rPr lang="es-ES" sz="1200" dirty="0"/>
                <a:t> in </a:t>
              </a:r>
              <a:r>
                <a:rPr lang="es-ES" sz="1200" dirty="0" err="1"/>
                <a:t>September</a:t>
              </a:r>
              <a:r>
                <a:rPr lang="es-ES" sz="1200" dirty="0"/>
                <a:t> 2024 (90 </a:t>
              </a:r>
              <a:r>
                <a:rPr lang="es-ES" sz="1200" dirty="0" err="1"/>
                <a:t>trainees</a:t>
              </a:r>
              <a:r>
                <a:rPr lang="es-ES" sz="1200" dirty="0"/>
                <a:t>: 30*3T-VETs)</a:t>
              </a:r>
            </a:p>
          </p:txBody>
        </p:sp>
      </p:grpSp>
      <p:grpSp>
        <p:nvGrpSpPr>
          <p:cNvPr id="9" name="Grupo 8">
            <a:extLst>
              <a:ext uri="{FF2B5EF4-FFF2-40B4-BE49-F238E27FC236}">
                <a16:creationId xmlns:a16="http://schemas.microsoft.com/office/drawing/2014/main" id="{3F476DD5-E887-D145-21CE-1B99173E5CEB}"/>
              </a:ext>
            </a:extLst>
          </p:cNvPr>
          <p:cNvGrpSpPr/>
          <p:nvPr/>
        </p:nvGrpSpPr>
        <p:grpSpPr>
          <a:xfrm>
            <a:off x="1208165" y="6052488"/>
            <a:ext cx="9508703" cy="740586"/>
            <a:chOff x="1208165" y="6052488"/>
            <a:chExt cx="9508703" cy="740586"/>
          </a:xfrm>
        </p:grpSpPr>
        <p:grpSp>
          <p:nvGrpSpPr>
            <p:cNvPr id="10" name="Grupo 9">
              <a:extLst>
                <a:ext uri="{FF2B5EF4-FFF2-40B4-BE49-F238E27FC236}">
                  <a16:creationId xmlns:a16="http://schemas.microsoft.com/office/drawing/2014/main" id="{84772E42-09EA-E2F1-AA46-0A532DF1959E}"/>
                </a:ext>
              </a:extLst>
            </p:cNvPr>
            <p:cNvGrpSpPr/>
            <p:nvPr/>
          </p:nvGrpSpPr>
          <p:grpSpPr>
            <a:xfrm>
              <a:off x="1208165" y="6052488"/>
              <a:ext cx="9508703" cy="690145"/>
              <a:chOff x="760791" y="5950210"/>
              <a:chExt cx="11006438" cy="835181"/>
            </a:xfrm>
          </p:grpSpPr>
          <p:sp>
            <p:nvSpPr>
              <p:cNvPr id="13" name="Freeform 14">
                <a:extLst>
                  <a:ext uri="{FF2B5EF4-FFF2-40B4-BE49-F238E27FC236}">
                    <a16:creationId xmlns:a16="http://schemas.microsoft.com/office/drawing/2014/main" id="{1CDE9F34-DD5B-6FBA-FA96-803723173030}"/>
                  </a:ext>
                </a:extLst>
              </p:cNvPr>
              <p:cNvSpPr/>
              <p:nvPr/>
            </p:nvSpPr>
            <p:spPr>
              <a:xfrm>
                <a:off x="10117198" y="6156426"/>
                <a:ext cx="1650031" cy="519129"/>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10"/>
                <a:stretch>
                  <a:fillRect/>
                </a:stretch>
              </a:blipFill>
            </p:spPr>
            <p:txBody>
              <a:bodyPr/>
              <a:lstStyle/>
              <a:p>
                <a:endParaRPr lang="es-ES" dirty="0"/>
              </a:p>
            </p:txBody>
          </p:sp>
          <p:pic>
            <p:nvPicPr>
              <p:cNvPr id="14" name="Picture 6" descr="LulaLAB Foundation">
                <a:extLst>
                  <a:ext uri="{FF2B5EF4-FFF2-40B4-BE49-F238E27FC236}">
                    <a16:creationId xmlns:a16="http://schemas.microsoft.com/office/drawing/2014/main" id="{2CF3DF13-8329-B5B8-B9FB-E1DAE4C705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9F436E56-B2E1-CDC1-A45D-00D40C437CC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Imagen 11" descr="Logotipo, nombre de la empresa&#10;&#10;Descripción generada automáticamente">
              <a:extLst>
                <a:ext uri="{FF2B5EF4-FFF2-40B4-BE49-F238E27FC236}">
                  <a16:creationId xmlns:a16="http://schemas.microsoft.com/office/drawing/2014/main" id="{86ADFFAC-D97F-B668-262C-C3635EFB1D3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grpSp>
        <p:nvGrpSpPr>
          <p:cNvPr id="16" name="Group 12">
            <a:extLst>
              <a:ext uri="{FF2B5EF4-FFF2-40B4-BE49-F238E27FC236}">
                <a16:creationId xmlns:a16="http://schemas.microsoft.com/office/drawing/2014/main" id="{CC8A3E81-38BA-4CFD-4E88-BE5922BD2495}"/>
              </a:ext>
            </a:extLst>
          </p:cNvPr>
          <p:cNvGrpSpPr/>
          <p:nvPr/>
        </p:nvGrpSpPr>
        <p:grpSpPr>
          <a:xfrm>
            <a:off x="8884898" y="334067"/>
            <a:ext cx="3307102" cy="774000"/>
            <a:chOff x="0" y="0"/>
            <a:chExt cx="4333537" cy="1100800"/>
          </a:xfrm>
        </p:grpSpPr>
        <p:sp>
          <p:nvSpPr>
            <p:cNvPr id="21" name="Freeform 13">
              <a:extLst>
                <a:ext uri="{FF2B5EF4-FFF2-40B4-BE49-F238E27FC236}">
                  <a16:creationId xmlns:a16="http://schemas.microsoft.com/office/drawing/2014/main" id="{5DDFCBF7-E121-081F-44A6-51CAC3A7D275}"/>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25" name="Group 12">
            <a:extLst>
              <a:ext uri="{FF2B5EF4-FFF2-40B4-BE49-F238E27FC236}">
                <a16:creationId xmlns:a16="http://schemas.microsoft.com/office/drawing/2014/main" id="{2C361A05-8A11-1181-5D20-D2C89B10D5AD}"/>
              </a:ext>
            </a:extLst>
          </p:cNvPr>
          <p:cNvGrpSpPr/>
          <p:nvPr/>
        </p:nvGrpSpPr>
        <p:grpSpPr>
          <a:xfrm>
            <a:off x="4557" y="315504"/>
            <a:ext cx="3306149" cy="774000"/>
            <a:chOff x="0" y="0"/>
            <a:chExt cx="4333537" cy="1100800"/>
          </a:xfrm>
        </p:grpSpPr>
        <p:sp>
          <p:nvSpPr>
            <p:cNvPr id="26" name="Freeform 13">
              <a:extLst>
                <a:ext uri="{FF2B5EF4-FFF2-40B4-BE49-F238E27FC236}">
                  <a16:creationId xmlns:a16="http://schemas.microsoft.com/office/drawing/2014/main" id="{5DDD389A-A51E-CBA1-606D-29CD31920C0A}"/>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27" name="Grupo 26">
            <a:extLst>
              <a:ext uri="{FF2B5EF4-FFF2-40B4-BE49-F238E27FC236}">
                <a16:creationId xmlns:a16="http://schemas.microsoft.com/office/drawing/2014/main" id="{26B16D7A-6072-D986-7487-7435B881E109}"/>
              </a:ext>
            </a:extLst>
          </p:cNvPr>
          <p:cNvGrpSpPr/>
          <p:nvPr/>
        </p:nvGrpSpPr>
        <p:grpSpPr>
          <a:xfrm>
            <a:off x="3519385" y="248274"/>
            <a:ext cx="5156834" cy="996950"/>
            <a:chOff x="0" y="0"/>
            <a:chExt cx="6339575" cy="1168400"/>
          </a:xfrm>
        </p:grpSpPr>
        <p:pic>
          <p:nvPicPr>
            <p:cNvPr id="28" name="Imagen 27" descr="Logotipo, nombre de la empresa">
              <a:extLst>
                <a:ext uri="{FF2B5EF4-FFF2-40B4-BE49-F238E27FC236}">
                  <a16:creationId xmlns:a16="http://schemas.microsoft.com/office/drawing/2014/main" id="{79175FB3-2C4B-E314-68BF-F98627D29D7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29" name="Imagen 28" descr="Texto">
              <a:extLst>
                <a:ext uri="{FF2B5EF4-FFF2-40B4-BE49-F238E27FC236}">
                  <a16:creationId xmlns:a16="http://schemas.microsoft.com/office/drawing/2014/main" id="{E075111A-FA85-B512-57AA-8D50160A92B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spTree>
    <p:extLst>
      <p:ext uri="{BB962C8B-B14F-4D97-AF65-F5344CB8AC3E}">
        <p14:creationId xmlns:p14="http://schemas.microsoft.com/office/powerpoint/2010/main" val="144865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030D2-0FA1-B0C2-27C1-4FB79F01572A}"/>
            </a:ext>
          </a:extLst>
        </p:cNvPr>
        <p:cNvGrpSpPr/>
        <p:nvPr/>
      </p:nvGrpSpPr>
      <p:grpSpPr>
        <a:xfrm>
          <a:off x="0" y="0"/>
          <a:ext cx="0" cy="0"/>
          <a:chOff x="0" y="0"/>
          <a:chExt cx="0" cy="0"/>
        </a:xfrm>
      </p:grpSpPr>
      <p:grpSp>
        <p:nvGrpSpPr>
          <p:cNvPr id="7" name="Group 8">
            <a:extLst>
              <a:ext uri="{FF2B5EF4-FFF2-40B4-BE49-F238E27FC236}">
                <a16:creationId xmlns:a16="http://schemas.microsoft.com/office/drawing/2014/main" id="{FBAEAD23-78E3-3EA5-248E-379531A9E8D0}"/>
              </a:ext>
            </a:extLst>
          </p:cNvPr>
          <p:cNvGrpSpPr/>
          <p:nvPr/>
        </p:nvGrpSpPr>
        <p:grpSpPr>
          <a:xfrm>
            <a:off x="0" y="1362011"/>
            <a:ext cx="9011546" cy="414770"/>
            <a:chOff x="423936" y="510867"/>
            <a:chExt cx="16644532" cy="1012129"/>
          </a:xfrm>
        </p:grpSpPr>
        <p:sp>
          <p:nvSpPr>
            <p:cNvPr id="11" name="Freeform 9">
              <a:extLst>
                <a:ext uri="{FF2B5EF4-FFF2-40B4-BE49-F238E27FC236}">
                  <a16:creationId xmlns:a16="http://schemas.microsoft.com/office/drawing/2014/main" id="{90389A74-C131-1934-D388-F7290337DC7B}"/>
                </a:ext>
              </a:extLst>
            </p:cNvPr>
            <p:cNvSpPr/>
            <p:nvPr/>
          </p:nvSpPr>
          <p:spPr>
            <a:xfrm>
              <a:off x="423936" y="510867"/>
              <a:ext cx="16644532" cy="101212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r>
                <a:rPr lang="en-US" sz="2000" spc="-93" dirty="0">
                  <a:solidFill>
                    <a:srgbClr val="FFFFFF"/>
                  </a:solidFill>
                  <a:latin typeface="Montserrat Classic"/>
                </a:rPr>
                <a:t>WP 1 &amp; 5: Project Monitoring &amp; Evaluation </a:t>
              </a:r>
            </a:p>
          </p:txBody>
        </p:sp>
      </p:grpSp>
      <p:sp>
        <p:nvSpPr>
          <p:cNvPr id="106" name="Marcador de número de diapositiva 105">
            <a:extLst>
              <a:ext uri="{FF2B5EF4-FFF2-40B4-BE49-F238E27FC236}">
                <a16:creationId xmlns:a16="http://schemas.microsoft.com/office/drawing/2014/main" id="{00235FDA-EBBC-15B2-6998-2E3635A7330B}"/>
              </a:ext>
            </a:extLst>
          </p:cNvPr>
          <p:cNvSpPr>
            <a:spLocks noGrp="1"/>
          </p:cNvSpPr>
          <p:nvPr>
            <p:ph type="sldNum" sz="quarter" idx="12"/>
          </p:nvPr>
        </p:nvSpPr>
        <p:spPr/>
        <p:txBody>
          <a:bodyPr/>
          <a:lstStyle/>
          <a:p>
            <a:fld id="{88C04601-8331-4504-ACA9-73645E8E0342}" type="slidenum">
              <a:rPr lang="es-ES" smtClean="0"/>
              <a:t>11</a:t>
            </a:fld>
            <a:endParaRPr lang="es-ES"/>
          </a:p>
        </p:txBody>
      </p:sp>
      <p:grpSp>
        <p:nvGrpSpPr>
          <p:cNvPr id="2" name="Group 12">
            <a:extLst>
              <a:ext uri="{FF2B5EF4-FFF2-40B4-BE49-F238E27FC236}">
                <a16:creationId xmlns:a16="http://schemas.microsoft.com/office/drawing/2014/main" id="{669FCB54-EAAA-33AA-BAC3-887252F24974}"/>
              </a:ext>
            </a:extLst>
          </p:cNvPr>
          <p:cNvGrpSpPr/>
          <p:nvPr/>
        </p:nvGrpSpPr>
        <p:grpSpPr>
          <a:xfrm>
            <a:off x="8280002" y="334067"/>
            <a:ext cx="3911998" cy="774000"/>
            <a:chOff x="0" y="0"/>
            <a:chExt cx="4333537" cy="1100800"/>
          </a:xfrm>
        </p:grpSpPr>
        <p:sp>
          <p:nvSpPr>
            <p:cNvPr id="3" name="Freeform 13">
              <a:extLst>
                <a:ext uri="{FF2B5EF4-FFF2-40B4-BE49-F238E27FC236}">
                  <a16:creationId xmlns:a16="http://schemas.microsoft.com/office/drawing/2014/main" id="{E6D9D88B-9714-EE56-2477-00D0590F3527}"/>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8" name="Group 12">
            <a:extLst>
              <a:ext uri="{FF2B5EF4-FFF2-40B4-BE49-F238E27FC236}">
                <a16:creationId xmlns:a16="http://schemas.microsoft.com/office/drawing/2014/main" id="{ADC0169D-6480-2FF0-0AD9-9E47B96C0742}"/>
              </a:ext>
            </a:extLst>
          </p:cNvPr>
          <p:cNvGrpSpPr/>
          <p:nvPr/>
        </p:nvGrpSpPr>
        <p:grpSpPr>
          <a:xfrm>
            <a:off x="4557" y="315504"/>
            <a:ext cx="3776419" cy="774000"/>
            <a:chOff x="0" y="0"/>
            <a:chExt cx="4333537" cy="1100800"/>
          </a:xfrm>
        </p:grpSpPr>
        <p:sp>
          <p:nvSpPr>
            <p:cNvPr id="9" name="Freeform 13">
              <a:extLst>
                <a:ext uri="{FF2B5EF4-FFF2-40B4-BE49-F238E27FC236}">
                  <a16:creationId xmlns:a16="http://schemas.microsoft.com/office/drawing/2014/main" id="{09B26EB8-BC0B-63C5-8E15-BC8F1387BE51}"/>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sp>
        <p:nvSpPr>
          <p:cNvPr id="21" name="Forma libre: forma 20">
            <a:extLst>
              <a:ext uri="{FF2B5EF4-FFF2-40B4-BE49-F238E27FC236}">
                <a16:creationId xmlns:a16="http://schemas.microsoft.com/office/drawing/2014/main" id="{5A673487-89B4-5903-9FC6-4941EF0239E3}"/>
              </a:ext>
            </a:extLst>
          </p:cNvPr>
          <p:cNvSpPr/>
          <p:nvPr/>
        </p:nvSpPr>
        <p:spPr>
          <a:xfrm>
            <a:off x="863097" y="1947439"/>
            <a:ext cx="2344351" cy="414770"/>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solidFill>
            <a:srgbClr val="C00000"/>
          </a:solid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algn="ctr" defTabSz="222250">
              <a:lnSpc>
                <a:spcPct val="90000"/>
              </a:lnSpc>
              <a:spcBef>
                <a:spcPct val="0"/>
              </a:spcBef>
              <a:spcAft>
                <a:spcPct val="35000"/>
              </a:spcAft>
              <a:buNone/>
            </a:pPr>
            <a:r>
              <a:rPr lang="en-US" sz="1600" b="1" kern="1200" dirty="0">
                <a:solidFill>
                  <a:schemeClr val="bg1"/>
                </a:solidFill>
                <a:latin typeface="Montserrat Classic"/>
              </a:rPr>
              <a:t>T.5.1 Quality Assurance</a:t>
            </a:r>
          </a:p>
        </p:txBody>
      </p:sp>
      <p:sp>
        <p:nvSpPr>
          <p:cNvPr id="24" name="Forma libre: forma 23">
            <a:extLst>
              <a:ext uri="{FF2B5EF4-FFF2-40B4-BE49-F238E27FC236}">
                <a16:creationId xmlns:a16="http://schemas.microsoft.com/office/drawing/2014/main" id="{67A47836-D80A-17A9-9DEF-8339D051E5AE}"/>
              </a:ext>
            </a:extLst>
          </p:cNvPr>
          <p:cNvSpPr/>
          <p:nvPr/>
        </p:nvSpPr>
        <p:spPr>
          <a:xfrm>
            <a:off x="863097" y="3577782"/>
            <a:ext cx="2344351" cy="421555"/>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solidFill>
            <a:srgbClr val="C00000"/>
          </a:solid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algn="ctr" defTabSz="222250">
              <a:lnSpc>
                <a:spcPct val="90000"/>
              </a:lnSpc>
              <a:spcBef>
                <a:spcPct val="0"/>
              </a:spcBef>
              <a:spcAft>
                <a:spcPct val="35000"/>
              </a:spcAft>
              <a:buNone/>
            </a:pPr>
            <a:r>
              <a:rPr lang="en-US" sz="1600" b="1" kern="1200" dirty="0">
                <a:solidFill>
                  <a:schemeClr val="bg1"/>
                </a:solidFill>
                <a:latin typeface="Montserrat Classic"/>
              </a:rPr>
              <a:t>T.5.4 Internal evaluations</a:t>
            </a:r>
          </a:p>
        </p:txBody>
      </p:sp>
      <p:sp>
        <p:nvSpPr>
          <p:cNvPr id="34" name="Forma libre: forma 33">
            <a:extLst>
              <a:ext uri="{FF2B5EF4-FFF2-40B4-BE49-F238E27FC236}">
                <a16:creationId xmlns:a16="http://schemas.microsoft.com/office/drawing/2014/main" id="{80C44AB6-A741-9541-E8B7-F853C07A644B}"/>
              </a:ext>
            </a:extLst>
          </p:cNvPr>
          <p:cNvSpPr/>
          <p:nvPr/>
        </p:nvSpPr>
        <p:spPr>
          <a:xfrm>
            <a:off x="291880" y="4102675"/>
            <a:ext cx="3684228" cy="758573"/>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no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algn="ctr" defTabSz="222250">
              <a:lnSpc>
                <a:spcPct val="90000"/>
              </a:lnSpc>
              <a:spcBef>
                <a:spcPct val="0"/>
              </a:spcBef>
              <a:spcAft>
                <a:spcPct val="35000"/>
              </a:spcAft>
              <a:buNone/>
            </a:pPr>
            <a:r>
              <a:rPr lang="en-US" sz="1400" dirty="0">
                <a:solidFill>
                  <a:schemeClr val="bg2">
                    <a:lumMod val="10000"/>
                  </a:schemeClr>
                </a:solidFill>
                <a:latin typeface="Montserrat Classic"/>
              </a:rPr>
              <a:t>Quality assessment of the activities will be developed by CCI Spain for WP3 and WP4 activities in collaboration with all local partners</a:t>
            </a:r>
          </a:p>
        </p:txBody>
      </p:sp>
      <p:sp>
        <p:nvSpPr>
          <p:cNvPr id="35" name="Forma libre: forma 34">
            <a:extLst>
              <a:ext uri="{FF2B5EF4-FFF2-40B4-BE49-F238E27FC236}">
                <a16:creationId xmlns:a16="http://schemas.microsoft.com/office/drawing/2014/main" id="{1732BF8D-242A-3C06-BBC2-829E535A030C}"/>
              </a:ext>
            </a:extLst>
          </p:cNvPr>
          <p:cNvSpPr/>
          <p:nvPr/>
        </p:nvSpPr>
        <p:spPr>
          <a:xfrm>
            <a:off x="291880" y="4974940"/>
            <a:ext cx="3684228" cy="866023"/>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no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algn="ctr" defTabSz="222250">
              <a:lnSpc>
                <a:spcPct val="90000"/>
              </a:lnSpc>
              <a:spcBef>
                <a:spcPct val="0"/>
              </a:spcBef>
              <a:spcAft>
                <a:spcPct val="35000"/>
              </a:spcAft>
              <a:buNone/>
            </a:pPr>
            <a:r>
              <a:rPr lang="en-US" sz="1400" dirty="0">
                <a:solidFill>
                  <a:schemeClr val="bg2">
                    <a:lumMod val="10000"/>
                  </a:schemeClr>
                </a:solidFill>
                <a:latin typeface="Montserrat Classic"/>
              </a:rPr>
              <a:t>Satisfaction surveys will be created by partners and distributed among all stakeholders and participants in the Focus Groups, PPP Workshops and Training activities of the project. </a:t>
            </a:r>
          </a:p>
        </p:txBody>
      </p:sp>
      <p:grpSp>
        <p:nvGrpSpPr>
          <p:cNvPr id="18" name="Grupo 17">
            <a:extLst>
              <a:ext uri="{FF2B5EF4-FFF2-40B4-BE49-F238E27FC236}">
                <a16:creationId xmlns:a16="http://schemas.microsoft.com/office/drawing/2014/main" id="{9D7C557F-32FC-3B3C-97BA-28E9786A7DCE}"/>
              </a:ext>
            </a:extLst>
          </p:cNvPr>
          <p:cNvGrpSpPr/>
          <p:nvPr/>
        </p:nvGrpSpPr>
        <p:grpSpPr>
          <a:xfrm>
            <a:off x="1208165" y="6052488"/>
            <a:ext cx="9039422" cy="740586"/>
            <a:chOff x="1208165" y="6052488"/>
            <a:chExt cx="9039422" cy="740586"/>
          </a:xfrm>
        </p:grpSpPr>
        <p:grpSp>
          <p:nvGrpSpPr>
            <p:cNvPr id="22" name="Grupo 21">
              <a:extLst>
                <a:ext uri="{FF2B5EF4-FFF2-40B4-BE49-F238E27FC236}">
                  <a16:creationId xmlns:a16="http://schemas.microsoft.com/office/drawing/2014/main" id="{76993F45-2144-277C-EDFC-9AC65DA06710}"/>
                </a:ext>
              </a:extLst>
            </p:cNvPr>
            <p:cNvGrpSpPr/>
            <p:nvPr/>
          </p:nvGrpSpPr>
          <p:grpSpPr>
            <a:xfrm>
              <a:off x="1208165" y="6052488"/>
              <a:ext cx="6339072" cy="740586"/>
              <a:chOff x="1208165" y="6052488"/>
              <a:chExt cx="6339072" cy="740586"/>
            </a:xfrm>
          </p:grpSpPr>
          <p:grpSp>
            <p:nvGrpSpPr>
              <p:cNvPr id="26" name="Grupo 25">
                <a:extLst>
                  <a:ext uri="{FF2B5EF4-FFF2-40B4-BE49-F238E27FC236}">
                    <a16:creationId xmlns:a16="http://schemas.microsoft.com/office/drawing/2014/main" id="{2705EA02-0866-B6BD-ADB0-01BB9CA2DBC9}"/>
                  </a:ext>
                </a:extLst>
              </p:cNvPr>
              <p:cNvGrpSpPr/>
              <p:nvPr/>
            </p:nvGrpSpPr>
            <p:grpSpPr>
              <a:xfrm>
                <a:off x="1208165" y="6052488"/>
                <a:ext cx="3681441" cy="690145"/>
                <a:chOff x="760791" y="5950210"/>
                <a:chExt cx="4261312" cy="835181"/>
              </a:xfrm>
            </p:grpSpPr>
            <p:pic>
              <p:nvPicPr>
                <p:cNvPr id="38" name="Picture 6" descr="LulaLAB Foundation">
                  <a:extLst>
                    <a:ext uri="{FF2B5EF4-FFF2-40B4-BE49-F238E27FC236}">
                      <a16:creationId xmlns:a16="http://schemas.microsoft.com/office/drawing/2014/main" id="{103585AA-95D8-09B1-028D-8768204C9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a:extLst>
                    <a:ext uri="{FF2B5EF4-FFF2-40B4-BE49-F238E27FC236}">
                      <a16:creationId xmlns:a16="http://schemas.microsoft.com/office/drawing/2014/main" id="{EA5E5FD3-E302-07A4-EC76-A13BD7BE57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Imagen 36" descr="Logotipo, nombre de la empresa&#10;&#10;Descripción generada automáticamente">
                <a:extLst>
                  <a:ext uri="{FF2B5EF4-FFF2-40B4-BE49-F238E27FC236}">
                    <a16:creationId xmlns:a16="http://schemas.microsoft.com/office/drawing/2014/main" id="{51B9BB3E-360F-7D4B-3DB4-F4222226B5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sp>
          <p:nvSpPr>
            <p:cNvPr id="23" name="Freeform 14">
              <a:extLst>
                <a:ext uri="{FF2B5EF4-FFF2-40B4-BE49-F238E27FC236}">
                  <a16:creationId xmlns:a16="http://schemas.microsoft.com/office/drawing/2014/main" id="{5104967B-0878-05A5-50A4-342759357D4F}"/>
                </a:ext>
              </a:extLst>
            </p:cNvPr>
            <p:cNvSpPr/>
            <p:nvPr/>
          </p:nvSpPr>
          <p:spPr>
            <a:xfrm>
              <a:off x="8960080" y="6260755"/>
              <a:ext cx="1287507" cy="365125"/>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6"/>
              <a:stretch>
                <a:fillRect/>
              </a:stretch>
            </a:blipFill>
          </p:spPr>
          <p:txBody>
            <a:bodyPr/>
            <a:lstStyle/>
            <a:p>
              <a:endParaRPr lang="es-ES" dirty="0"/>
            </a:p>
          </p:txBody>
        </p:sp>
      </p:grpSp>
      <p:sp>
        <p:nvSpPr>
          <p:cNvPr id="43" name="Rectángulo: esquinas redondeadas 42">
            <a:extLst>
              <a:ext uri="{FF2B5EF4-FFF2-40B4-BE49-F238E27FC236}">
                <a16:creationId xmlns:a16="http://schemas.microsoft.com/office/drawing/2014/main" id="{1736F073-B0DF-D2C7-B2BB-F11787162538}"/>
              </a:ext>
            </a:extLst>
          </p:cNvPr>
          <p:cNvSpPr/>
          <p:nvPr/>
        </p:nvSpPr>
        <p:spPr>
          <a:xfrm>
            <a:off x="5319312" y="2837615"/>
            <a:ext cx="6582575" cy="2199627"/>
          </a:xfrm>
          <a:prstGeom prst="roundRect">
            <a:avLst/>
          </a:prstGeom>
          <a:solidFill>
            <a:srgbClr val="FFE5E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400" b="1" kern="0" dirty="0" err="1">
                <a:solidFill>
                  <a:schemeClr val="bg2">
                    <a:lumMod val="25000"/>
                  </a:schemeClr>
                </a:solidFill>
              </a:rPr>
              <a:t>Implemented</a:t>
            </a:r>
            <a:r>
              <a:rPr lang="es-ES" sz="1400" b="1" kern="0" dirty="0">
                <a:solidFill>
                  <a:schemeClr val="bg2">
                    <a:lumMod val="25000"/>
                  </a:schemeClr>
                </a:solidFill>
              </a:rPr>
              <a:t> </a:t>
            </a:r>
            <a:r>
              <a:rPr lang="es-ES" sz="1400" b="1" kern="0" dirty="0" err="1">
                <a:solidFill>
                  <a:schemeClr val="bg2">
                    <a:lumMod val="25000"/>
                  </a:schemeClr>
                </a:solidFill>
              </a:rPr>
              <a:t>activities</a:t>
            </a:r>
            <a:r>
              <a:rPr lang="es-ES" sz="1400" b="1" kern="0" dirty="0">
                <a:solidFill>
                  <a:schemeClr val="bg2">
                    <a:lumMod val="25000"/>
                  </a:schemeClr>
                </a:solidFill>
              </a:rPr>
              <a:t> so </a:t>
            </a:r>
            <a:r>
              <a:rPr lang="es-ES" sz="1400" b="1" kern="0" dirty="0" err="1">
                <a:solidFill>
                  <a:schemeClr val="bg2">
                    <a:lumMod val="25000"/>
                  </a:schemeClr>
                </a:solidFill>
              </a:rPr>
              <a:t>far</a:t>
            </a:r>
            <a:r>
              <a:rPr lang="es-ES" sz="1400" b="1" kern="0" dirty="0">
                <a:solidFill>
                  <a:schemeClr val="bg2">
                    <a:lumMod val="25000"/>
                  </a:schemeClr>
                </a:solidFill>
              </a:rPr>
              <a:t>:</a:t>
            </a:r>
          </a:p>
          <a:p>
            <a:pPr marL="285750" indent="-285750">
              <a:buFont typeface="Arial" panose="020B0604020202020204" pitchFamily="34" charset="0"/>
              <a:buChar char="•"/>
            </a:pPr>
            <a:r>
              <a:rPr lang="es-ES" sz="1400" kern="0" dirty="0">
                <a:solidFill>
                  <a:schemeClr val="bg2">
                    <a:lumMod val="25000"/>
                  </a:schemeClr>
                </a:solidFill>
              </a:rPr>
              <a:t>Focus </a:t>
            </a:r>
            <a:r>
              <a:rPr lang="es-ES" sz="1400" kern="0" dirty="0" err="1">
                <a:solidFill>
                  <a:schemeClr val="bg2">
                    <a:lumMod val="25000"/>
                  </a:schemeClr>
                </a:solidFill>
              </a:rPr>
              <a:t>Group</a:t>
            </a:r>
            <a:r>
              <a:rPr lang="es-ES" sz="1400" kern="0" dirty="0">
                <a:solidFill>
                  <a:schemeClr val="bg2">
                    <a:lumMod val="25000"/>
                  </a:schemeClr>
                </a:solidFill>
              </a:rPr>
              <a:t> 1 – </a:t>
            </a:r>
            <a:r>
              <a:rPr lang="es-ES" sz="1400" kern="0" dirty="0" err="1">
                <a:solidFill>
                  <a:schemeClr val="bg2">
                    <a:lumMod val="25000"/>
                  </a:schemeClr>
                </a:solidFill>
              </a:rPr>
              <a:t>satisfaction</a:t>
            </a:r>
            <a:r>
              <a:rPr lang="es-ES" sz="1400" kern="0" dirty="0">
                <a:solidFill>
                  <a:schemeClr val="bg2">
                    <a:lumMod val="25000"/>
                  </a:schemeClr>
                </a:solidFill>
              </a:rPr>
              <a:t> </a:t>
            </a:r>
            <a:r>
              <a:rPr lang="es-ES" sz="1400" kern="0" dirty="0" err="1">
                <a:solidFill>
                  <a:schemeClr val="bg2">
                    <a:lumMod val="25000"/>
                  </a:schemeClr>
                </a:solidFill>
              </a:rPr>
              <a:t>survey</a:t>
            </a:r>
            <a:r>
              <a:rPr lang="es-ES" sz="1400" kern="0" dirty="0">
                <a:solidFill>
                  <a:schemeClr val="bg2">
                    <a:lumMod val="25000"/>
                  </a:schemeClr>
                </a:solidFill>
              </a:rPr>
              <a:t> </a:t>
            </a:r>
            <a:r>
              <a:rPr lang="es-ES" sz="1400" kern="0" dirty="0" err="1">
                <a:solidFill>
                  <a:schemeClr val="bg2">
                    <a:lumMod val="25000"/>
                  </a:schemeClr>
                </a:solidFill>
              </a:rPr>
              <a:t>sent</a:t>
            </a:r>
            <a:r>
              <a:rPr lang="es-ES" sz="1400" kern="0" dirty="0">
                <a:solidFill>
                  <a:schemeClr val="bg2">
                    <a:lumMod val="25000"/>
                  </a:schemeClr>
                </a:solidFill>
              </a:rPr>
              <a:t> and </a:t>
            </a:r>
            <a:r>
              <a:rPr lang="es-ES" sz="1400" kern="0" dirty="0" err="1">
                <a:solidFill>
                  <a:schemeClr val="bg2">
                    <a:lumMod val="25000"/>
                  </a:schemeClr>
                </a:solidFill>
              </a:rPr>
              <a:t>results</a:t>
            </a:r>
            <a:r>
              <a:rPr lang="es-ES" sz="1400" kern="0" dirty="0">
                <a:solidFill>
                  <a:schemeClr val="bg2">
                    <a:lumMod val="25000"/>
                  </a:schemeClr>
                </a:solidFill>
              </a:rPr>
              <a:t> </a:t>
            </a:r>
            <a:r>
              <a:rPr lang="es-ES" sz="1400" kern="0" dirty="0" err="1">
                <a:solidFill>
                  <a:schemeClr val="bg2">
                    <a:lumMod val="25000"/>
                  </a:schemeClr>
                </a:solidFill>
              </a:rPr>
              <a:t>gathered</a:t>
            </a:r>
            <a:r>
              <a:rPr lang="es-ES" sz="1400" kern="0" dirty="0">
                <a:solidFill>
                  <a:schemeClr val="bg2">
                    <a:lumMod val="25000"/>
                  </a:schemeClr>
                </a:solidFill>
              </a:rPr>
              <a:t> </a:t>
            </a:r>
          </a:p>
          <a:p>
            <a:pPr marL="285750" indent="-285750">
              <a:buFont typeface="Arial" panose="020B0604020202020204" pitchFamily="34" charset="0"/>
              <a:buChar char="•"/>
            </a:pPr>
            <a:r>
              <a:rPr lang="es-ES" sz="1400" kern="0" dirty="0">
                <a:solidFill>
                  <a:schemeClr val="bg2">
                    <a:lumMod val="25000"/>
                  </a:schemeClr>
                </a:solidFill>
              </a:rPr>
              <a:t>Focus </a:t>
            </a:r>
            <a:r>
              <a:rPr lang="es-ES" sz="1400" kern="0" dirty="0" err="1">
                <a:solidFill>
                  <a:schemeClr val="bg2">
                    <a:lumMod val="25000"/>
                  </a:schemeClr>
                </a:solidFill>
              </a:rPr>
              <a:t>Group</a:t>
            </a:r>
            <a:r>
              <a:rPr lang="es-ES" sz="1400" kern="0" dirty="0">
                <a:solidFill>
                  <a:schemeClr val="bg2">
                    <a:lumMod val="25000"/>
                  </a:schemeClr>
                </a:solidFill>
              </a:rPr>
              <a:t> 2 – </a:t>
            </a:r>
            <a:r>
              <a:rPr lang="es-ES" sz="1400" kern="0" dirty="0" err="1">
                <a:solidFill>
                  <a:schemeClr val="bg2">
                    <a:lumMod val="25000"/>
                  </a:schemeClr>
                </a:solidFill>
              </a:rPr>
              <a:t>satisfaction</a:t>
            </a:r>
            <a:r>
              <a:rPr lang="es-ES" sz="1400" kern="0" dirty="0">
                <a:solidFill>
                  <a:schemeClr val="bg2">
                    <a:lumMod val="25000"/>
                  </a:schemeClr>
                </a:solidFill>
              </a:rPr>
              <a:t> </a:t>
            </a:r>
            <a:r>
              <a:rPr lang="es-ES" sz="1400" kern="0" dirty="0" err="1">
                <a:solidFill>
                  <a:schemeClr val="bg2">
                    <a:lumMod val="25000"/>
                  </a:schemeClr>
                </a:solidFill>
              </a:rPr>
              <a:t>survey</a:t>
            </a:r>
            <a:r>
              <a:rPr lang="es-ES" sz="1400" kern="0" dirty="0">
                <a:solidFill>
                  <a:schemeClr val="bg2">
                    <a:lumMod val="25000"/>
                  </a:schemeClr>
                </a:solidFill>
              </a:rPr>
              <a:t> </a:t>
            </a:r>
            <a:r>
              <a:rPr lang="es-ES" sz="1400" kern="0" dirty="0" err="1">
                <a:solidFill>
                  <a:schemeClr val="bg2">
                    <a:lumMod val="25000"/>
                  </a:schemeClr>
                </a:solidFill>
              </a:rPr>
              <a:t>sent</a:t>
            </a:r>
            <a:r>
              <a:rPr lang="es-ES" sz="1400" kern="0" dirty="0">
                <a:solidFill>
                  <a:schemeClr val="bg2">
                    <a:lumMod val="25000"/>
                  </a:schemeClr>
                </a:solidFill>
              </a:rPr>
              <a:t> and </a:t>
            </a:r>
            <a:r>
              <a:rPr lang="es-ES" sz="1400" kern="0" dirty="0" err="1">
                <a:solidFill>
                  <a:schemeClr val="bg2">
                    <a:lumMod val="25000"/>
                  </a:schemeClr>
                </a:solidFill>
              </a:rPr>
              <a:t>results</a:t>
            </a:r>
            <a:r>
              <a:rPr lang="es-ES" sz="1400" kern="0" dirty="0">
                <a:solidFill>
                  <a:schemeClr val="bg2">
                    <a:lumMod val="25000"/>
                  </a:schemeClr>
                </a:solidFill>
              </a:rPr>
              <a:t> </a:t>
            </a:r>
            <a:r>
              <a:rPr lang="es-ES" sz="1400" kern="0" dirty="0" err="1">
                <a:solidFill>
                  <a:schemeClr val="bg2">
                    <a:lumMod val="25000"/>
                  </a:schemeClr>
                </a:solidFill>
              </a:rPr>
              <a:t>pending</a:t>
            </a:r>
            <a:endParaRPr lang="es-ES" sz="1400" kern="0" dirty="0">
              <a:solidFill>
                <a:schemeClr val="bg2">
                  <a:lumMod val="25000"/>
                </a:schemeClr>
              </a:solidFill>
            </a:endParaRPr>
          </a:p>
          <a:p>
            <a:pPr marL="285750" indent="-285750">
              <a:buFont typeface="Arial" panose="020B0604020202020204" pitchFamily="34" charset="0"/>
              <a:buChar char="•"/>
            </a:pPr>
            <a:endParaRPr lang="es-ES" sz="1400" kern="0" dirty="0">
              <a:solidFill>
                <a:schemeClr val="bg2">
                  <a:lumMod val="25000"/>
                </a:schemeClr>
              </a:solidFill>
            </a:endParaRPr>
          </a:p>
          <a:p>
            <a:r>
              <a:rPr lang="es-ES" sz="1400" b="1" kern="0" dirty="0" err="1">
                <a:solidFill>
                  <a:schemeClr val="bg2">
                    <a:lumMod val="25000"/>
                  </a:schemeClr>
                </a:solidFill>
              </a:rPr>
              <a:t>Upcoming</a:t>
            </a:r>
            <a:r>
              <a:rPr lang="es-ES" sz="1400" b="1" kern="0" dirty="0">
                <a:solidFill>
                  <a:schemeClr val="bg2">
                    <a:lumMod val="25000"/>
                  </a:schemeClr>
                </a:solidFill>
              </a:rPr>
              <a:t> </a:t>
            </a:r>
            <a:r>
              <a:rPr lang="es-ES" sz="1400" b="1" kern="0" dirty="0" err="1">
                <a:solidFill>
                  <a:schemeClr val="bg2">
                    <a:lumMod val="25000"/>
                  </a:schemeClr>
                </a:solidFill>
              </a:rPr>
              <a:t>activities</a:t>
            </a:r>
            <a:r>
              <a:rPr lang="es-ES" sz="1400" b="1" kern="0" dirty="0">
                <a:solidFill>
                  <a:schemeClr val="bg2">
                    <a:lumMod val="25000"/>
                  </a:schemeClr>
                </a:solidFill>
              </a:rPr>
              <a:t>: </a:t>
            </a:r>
          </a:p>
          <a:p>
            <a:pPr marL="285750" indent="-285750">
              <a:buFont typeface="Arial" panose="020B0604020202020204" pitchFamily="34" charset="0"/>
              <a:buChar char="•"/>
            </a:pPr>
            <a:r>
              <a:rPr lang="es-ES" sz="1400" kern="0" dirty="0" err="1">
                <a:solidFill>
                  <a:schemeClr val="bg2">
                    <a:lumMod val="25000"/>
                  </a:schemeClr>
                </a:solidFill>
              </a:rPr>
              <a:t>Initial</a:t>
            </a:r>
            <a:r>
              <a:rPr lang="es-ES" sz="1400" kern="0" dirty="0">
                <a:solidFill>
                  <a:schemeClr val="bg2">
                    <a:lumMod val="25000"/>
                  </a:schemeClr>
                </a:solidFill>
              </a:rPr>
              <a:t> </a:t>
            </a:r>
            <a:r>
              <a:rPr lang="es-ES" sz="1400" kern="0" dirty="0" err="1">
                <a:solidFill>
                  <a:schemeClr val="bg2">
                    <a:lumMod val="25000"/>
                  </a:schemeClr>
                </a:solidFill>
              </a:rPr>
              <a:t>Conference</a:t>
            </a:r>
            <a:r>
              <a:rPr lang="es-ES" sz="1400" kern="0" dirty="0">
                <a:solidFill>
                  <a:schemeClr val="bg2">
                    <a:lumMod val="25000"/>
                  </a:schemeClr>
                </a:solidFill>
              </a:rPr>
              <a:t> – </a:t>
            </a:r>
            <a:r>
              <a:rPr lang="es-ES" sz="1400" kern="0" dirty="0" err="1">
                <a:solidFill>
                  <a:schemeClr val="bg2">
                    <a:lumMod val="25000"/>
                  </a:schemeClr>
                </a:solidFill>
              </a:rPr>
              <a:t>satisfaction</a:t>
            </a:r>
            <a:r>
              <a:rPr lang="es-ES" sz="1400" kern="0" dirty="0">
                <a:solidFill>
                  <a:schemeClr val="bg2">
                    <a:lumMod val="25000"/>
                  </a:schemeClr>
                </a:solidFill>
              </a:rPr>
              <a:t> </a:t>
            </a:r>
            <a:r>
              <a:rPr lang="es-ES" sz="1400" kern="0" dirty="0" err="1">
                <a:solidFill>
                  <a:schemeClr val="bg2">
                    <a:lumMod val="25000"/>
                  </a:schemeClr>
                </a:solidFill>
              </a:rPr>
              <a:t>survey</a:t>
            </a:r>
            <a:r>
              <a:rPr lang="es-ES" sz="1400" kern="0" dirty="0">
                <a:solidFill>
                  <a:schemeClr val="bg2">
                    <a:lumMod val="25000"/>
                  </a:schemeClr>
                </a:solidFill>
              </a:rPr>
              <a:t> </a:t>
            </a:r>
            <a:r>
              <a:rPr lang="es-ES" sz="1400" kern="0" dirty="0" err="1">
                <a:solidFill>
                  <a:schemeClr val="bg2">
                    <a:lumMod val="25000"/>
                  </a:schemeClr>
                </a:solidFill>
              </a:rPr>
              <a:t>to</a:t>
            </a:r>
            <a:r>
              <a:rPr lang="es-ES" sz="1400" kern="0" dirty="0">
                <a:solidFill>
                  <a:schemeClr val="bg2">
                    <a:lumMod val="25000"/>
                  </a:schemeClr>
                </a:solidFill>
              </a:rPr>
              <a:t> be </a:t>
            </a:r>
            <a:r>
              <a:rPr lang="es-ES" sz="1400" kern="0" dirty="0" err="1">
                <a:solidFill>
                  <a:schemeClr val="bg2">
                    <a:lumMod val="25000"/>
                  </a:schemeClr>
                </a:solidFill>
              </a:rPr>
              <a:t>drafted</a:t>
            </a:r>
            <a:r>
              <a:rPr lang="es-ES" sz="1400" kern="0" dirty="0">
                <a:solidFill>
                  <a:schemeClr val="bg2">
                    <a:lumMod val="25000"/>
                  </a:schemeClr>
                </a:solidFill>
              </a:rPr>
              <a:t> and </a:t>
            </a:r>
            <a:r>
              <a:rPr lang="es-ES" sz="1400" kern="0" dirty="0" err="1">
                <a:solidFill>
                  <a:schemeClr val="bg2">
                    <a:lumMod val="25000"/>
                  </a:schemeClr>
                </a:solidFill>
              </a:rPr>
              <a:t>sent</a:t>
            </a:r>
            <a:r>
              <a:rPr lang="es-ES" sz="1400" kern="0" dirty="0">
                <a:solidFill>
                  <a:schemeClr val="bg2">
                    <a:lumMod val="25000"/>
                  </a:schemeClr>
                </a:solidFill>
              </a:rPr>
              <a:t> </a:t>
            </a:r>
            <a:r>
              <a:rPr lang="es-ES" sz="1400" kern="0" dirty="0" err="1">
                <a:solidFill>
                  <a:schemeClr val="bg2">
                    <a:lumMod val="25000"/>
                  </a:schemeClr>
                </a:solidFill>
              </a:rPr>
              <a:t>to</a:t>
            </a:r>
            <a:r>
              <a:rPr lang="es-ES" sz="1400" kern="0" dirty="0">
                <a:solidFill>
                  <a:schemeClr val="bg2">
                    <a:lumMod val="25000"/>
                  </a:schemeClr>
                </a:solidFill>
              </a:rPr>
              <a:t> </a:t>
            </a:r>
            <a:r>
              <a:rPr lang="es-ES" sz="1400" kern="0" dirty="0" err="1">
                <a:solidFill>
                  <a:schemeClr val="bg2">
                    <a:lumMod val="25000"/>
                  </a:schemeClr>
                </a:solidFill>
              </a:rPr>
              <a:t>participants</a:t>
            </a:r>
            <a:endParaRPr lang="es-ES" sz="1400" kern="0" dirty="0">
              <a:solidFill>
                <a:schemeClr val="bg2">
                  <a:lumMod val="25000"/>
                </a:schemeClr>
              </a:solidFill>
            </a:endParaRPr>
          </a:p>
          <a:p>
            <a:pPr marL="285750" indent="-285750">
              <a:buFont typeface="Arial" panose="020B0604020202020204" pitchFamily="34" charset="0"/>
              <a:buChar char="•"/>
            </a:pPr>
            <a:r>
              <a:rPr lang="es-ES" sz="1400" kern="0" dirty="0">
                <a:solidFill>
                  <a:schemeClr val="bg2">
                    <a:lumMod val="25000"/>
                  </a:schemeClr>
                </a:solidFill>
              </a:rPr>
              <a:t>PPP Workshops – </a:t>
            </a:r>
            <a:r>
              <a:rPr lang="es-ES" sz="1400" kern="0" dirty="0" err="1">
                <a:solidFill>
                  <a:schemeClr val="bg2">
                    <a:lumMod val="25000"/>
                  </a:schemeClr>
                </a:solidFill>
              </a:rPr>
              <a:t>satisfaction</a:t>
            </a:r>
            <a:r>
              <a:rPr lang="es-ES" sz="1400" kern="0" dirty="0">
                <a:solidFill>
                  <a:schemeClr val="bg2">
                    <a:lumMod val="25000"/>
                  </a:schemeClr>
                </a:solidFill>
              </a:rPr>
              <a:t> </a:t>
            </a:r>
            <a:r>
              <a:rPr lang="es-ES" sz="1400" kern="0" dirty="0" err="1">
                <a:solidFill>
                  <a:schemeClr val="bg2">
                    <a:lumMod val="25000"/>
                  </a:schemeClr>
                </a:solidFill>
              </a:rPr>
              <a:t>surveys</a:t>
            </a:r>
            <a:r>
              <a:rPr lang="es-ES" sz="1400" kern="0" dirty="0">
                <a:solidFill>
                  <a:schemeClr val="bg2">
                    <a:lumMod val="25000"/>
                  </a:schemeClr>
                </a:solidFill>
              </a:rPr>
              <a:t> </a:t>
            </a:r>
            <a:r>
              <a:rPr lang="es-ES" sz="1400" kern="0" dirty="0" err="1">
                <a:solidFill>
                  <a:schemeClr val="bg2">
                    <a:lumMod val="25000"/>
                  </a:schemeClr>
                </a:solidFill>
              </a:rPr>
              <a:t>to</a:t>
            </a:r>
            <a:r>
              <a:rPr lang="es-ES" sz="1400" kern="0" dirty="0">
                <a:solidFill>
                  <a:schemeClr val="bg2">
                    <a:lumMod val="25000"/>
                  </a:schemeClr>
                </a:solidFill>
              </a:rPr>
              <a:t> be </a:t>
            </a:r>
            <a:r>
              <a:rPr lang="es-ES" sz="1400" kern="0" dirty="0" err="1">
                <a:solidFill>
                  <a:schemeClr val="bg2">
                    <a:lumMod val="25000"/>
                  </a:schemeClr>
                </a:solidFill>
              </a:rPr>
              <a:t>drafted</a:t>
            </a:r>
            <a:r>
              <a:rPr lang="es-ES" sz="1400" kern="0" dirty="0">
                <a:solidFill>
                  <a:schemeClr val="bg2">
                    <a:lumMod val="25000"/>
                  </a:schemeClr>
                </a:solidFill>
              </a:rPr>
              <a:t> and </a:t>
            </a:r>
            <a:r>
              <a:rPr lang="es-ES" sz="1400" kern="0" dirty="0" err="1">
                <a:solidFill>
                  <a:schemeClr val="bg2">
                    <a:lumMod val="25000"/>
                  </a:schemeClr>
                </a:solidFill>
              </a:rPr>
              <a:t>sent</a:t>
            </a:r>
            <a:r>
              <a:rPr lang="es-ES" sz="1400" kern="0" dirty="0">
                <a:solidFill>
                  <a:schemeClr val="bg2">
                    <a:lumMod val="25000"/>
                  </a:schemeClr>
                </a:solidFill>
              </a:rPr>
              <a:t> </a:t>
            </a:r>
            <a:r>
              <a:rPr lang="es-ES" sz="1400" kern="0" dirty="0" err="1">
                <a:solidFill>
                  <a:schemeClr val="bg2">
                    <a:lumMod val="25000"/>
                  </a:schemeClr>
                </a:solidFill>
              </a:rPr>
              <a:t>to</a:t>
            </a:r>
            <a:r>
              <a:rPr lang="es-ES" sz="1400" kern="0" dirty="0">
                <a:solidFill>
                  <a:schemeClr val="bg2">
                    <a:lumMod val="25000"/>
                  </a:schemeClr>
                </a:solidFill>
              </a:rPr>
              <a:t> </a:t>
            </a:r>
            <a:r>
              <a:rPr lang="es-ES" sz="1400" kern="0" dirty="0" err="1">
                <a:solidFill>
                  <a:schemeClr val="bg2">
                    <a:lumMod val="25000"/>
                  </a:schemeClr>
                </a:solidFill>
              </a:rPr>
              <a:t>participants</a:t>
            </a:r>
            <a:r>
              <a:rPr lang="es-ES" sz="1400" kern="0" dirty="0">
                <a:solidFill>
                  <a:schemeClr val="bg2">
                    <a:lumMod val="25000"/>
                  </a:schemeClr>
                </a:solidFill>
              </a:rPr>
              <a:t> </a:t>
            </a:r>
          </a:p>
          <a:p>
            <a:pPr marL="285750" indent="-285750">
              <a:buFont typeface="Arial" panose="020B0604020202020204" pitchFamily="34" charset="0"/>
              <a:buChar char="•"/>
            </a:pPr>
            <a:r>
              <a:rPr lang="es-ES" sz="1400" kern="0" dirty="0">
                <a:solidFill>
                  <a:schemeClr val="bg2">
                    <a:lumMod val="25000"/>
                  </a:schemeClr>
                </a:solidFill>
              </a:rPr>
              <a:t>Trainings – </a:t>
            </a:r>
            <a:r>
              <a:rPr lang="es-ES" sz="1400" kern="0" dirty="0" err="1">
                <a:solidFill>
                  <a:schemeClr val="bg2">
                    <a:lumMod val="25000"/>
                  </a:schemeClr>
                </a:solidFill>
              </a:rPr>
              <a:t>satisfaction</a:t>
            </a:r>
            <a:r>
              <a:rPr lang="es-ES" sz="1400" kern="0" dirty="0">
                <a:solidFill>
                  <a:schemeClr val="bg2">
                    <a:lumMod val="25000"/>
                  </a:schemeClr>
                </a:solidFill>
              </a:rPr>
              <a:t> </a:t>
            </a:r>
            <a:r>
              <a:rPr lang="es-ES" sz="1400" kern="0" dirty="0" err="1">
                <a:solidFill>
                  <a:schemeClr val="bg2">
                    <a:lumMod val="25000"/>
                  </a:schemeClr>
                </a:solidFill>
              </a:rPr>
              <a:t>surveys</a:t>
            </a:r>
            <a:r>
              <a:rPr lang="es-ES" sz="1400" kern="0" dirty="0">
                <a:solidFill>
                  <a:schemeClr val="bg2">
                    <a:lumMod val="25000"/>
                  </a:schemeClr>
                </a:solidFill>
              </a:rPr>
              <a:t> </a:t>
            </a:r>
            <a:r>
              <a:rPr lang="es-ES" sz="1400" kern="0" dirty="0" err="1">
                <a:solidFill>
                  <a:schemeClr val="bg2">
                    <a:lumMod val="25000"/>
                  </a:schemeClr>
                </a:solidFill>
              </a:rPr>
              <a:t>to</a:t>
            </a:r>
            <a:r>
              <a:rPr lang="es-ES" sz="1400" kern="0" dirty="0">
                <a:solidFill>
                  <a:schemeClr val="bg2">
                    <a:lumMod val="25000"/>
                  </a:schemeClr>
                </a:solidFill>
              </a:rPr>
              <a:t> be </a:t>
            </a:r>
            <a:r>
              <a:rPr lang="es-ES" sz="1400" kern="0" dirty="0" err="1">
                <a:solidFill>
                  <a:schemeClr val="bg2">
                    <a:lumMod val="25000"/>
                  </a:schemeClr>
                </a:solidFill>
              </a:rPr>
              <a:t>drafted</a:t>
            </a:r>
            <a:r>
              <a:rPr lang="es-ES" sz="1400" kern="0" dirty="0">
                <a:solidFill>
                  <a:schemeClr val="bg2">
                    <a:lumMod val="25000"/>
                  </a:schemeClr>
                </a:solidFill>
              </a:rPr>
              <a:t> and </a:t>
            </a:r>
            <a:r>
              <a:rPr lang="es-ES" sz="1400" kern="0" dirty="0" err="1">
                <a:solidFill>
                  <a:schemeClr val="bg2">
                    <a:lumMod val="25000"/>
                  </a:schemeClr>
                </a:solidFill>
              </a:rPr>
              <a:t>sent</a:t>
            </a:r>
            <a:r>
              <a:rPr lang="es-ES" sz="1400" kern="0" dirty="0">
                <a:solidFill>
                  <a:schemeClr val="bg2">
                    <a:lumMod val="25000"/>
                  </a:schemeClr>
                </a:solidFill>
              </a:rPr>
              <a:t> </a:t>
            </a:r>
            <a:r>
              <a:rPr lang="es-ES" sz="1400" kern="0" dirty="0" err="1">
                <a:solidFill>
                  <a:schemeClr val="bg2">
                    <a:lumMod val="25000"/>
                  </a:schemeClr>
                </a:solidFill>
              </a:rPr>
              <a:t>to</a:t>
            </a:r>
            <a:r>
              <a:rPr lang="es-ES" sz="1400" kern="0" dirty="0">
                <a:solidFill>
                  <a:schemeClr val="bg2">
                    <a:lumMod val="25000"/>
                  </a:schemeClr>
                </a:solidFill>
              </a:rPr>
              <a:t> </a:t>
            </a:r>
            <a:r>
              <a:rPr lang="es-ES" sz="1400" kern="0" dirty="0" err="1">
                <a:solidFill>
                  <a:schemeClr val="bg2">
                    <a:lumMod val="25000"/>
                  </a:schemeClr>
                </a:solidFill>
              </a:rPr>
              <a:t>participants</a:t>
            </a:r>
            <a:r>
              <a:rPr lang="es-ES" sz="1400" kern="0" dirty="0">
                <a:solidFill>
                  <a:schemeClr val="bg2">
                    <a:lumMod val="25000"/>
                  </a:schemeClr>
                </a:solidFill>
              </a:rPr>
              <a:t> </a:t>
            </a:r>
          </a:p>
        </p:txBody>
      </p:sp>
      <p:grpSp>
        <p:nvGrpSpPr>
          <p:cNvPr id="44" name="Grupo 43">
            <a:extLst>
              <a:ext uri="{FF2B5EF4-FFF2-40B4-BE49-F238E27FC236}">
                <a16:creationId xmlns:a16="http://schemas.microsoft.com/office/drawing/2014/main" id="{64B5E004-8E70-6B91-D0F3-210BE26E70CD}"/>
              </a:ext>
            </a:extLst>
          </p:cNvPr>
          <p:cNvGrpSpPr/>
          <p:nvPr/>
        </p:nvGrpSpPr>
        <p:grpSpPr>
          <a:xfrm>
            <a:off x="3532697" y="241727"/>
            <a:ext cx="4747305" cy="974162"/>
            <a:chOff x="3633990" y="317911"/>
            <a:chExt cx="5510765" cy="1384531"/>
          </a:xfrm>
        </p:grpSpPr>
        <p:pic>
          <p:nvPicPr>
            <p:cNvPr id="45" name="Imagen 44" descr="Logotipo, nombre de la empresa">
              <a:extLst>
                <a:ext uri="{FF2B5EF4-FFF2-40B4-BE49-F238E27FC236}">
                  <a16:creationId xmlns:a16="http://schemas.microsoft.com/office/drawing/2014/main" id="{4B9615A7-DF0C-FAAB-8BAF-D6FB5F34A5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3990" y="317911"/>
              <a:ext cx="2620546" cy="1384531"/>
            </a:xfrm>
            <a:prstGeom prst="rect">
              <a:avLst/>
            </a:prstGeom>
          </p:spPr>
        </p:pic>
        <p:pic>
          <p:nvPicPr>
            <p:cNvPr id="46" name="Imagen 45" descr="Texto">
              <a:extLst>
                <a:ext uri="{FF2B5EF4-FFF2-40B4-BE49-F238E27FC236}">
                  <a16:creationId xmlns:a16="http://schemas.microsoft.com/office/drawing/2014/main" id="{523BEA5E-66FA-3885-9146-54D077FC27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4400" y="501098"/>
              <a:ext cx="2640355" cy="881272"/>
            </a:xfrm>
            <a:prstGeom prst="rect">
              <a:avLst/>
            </a:prstGeom>
          </p:spPr>
        </p:pic>
      </p:grpSp>
      <p:sp>
        <p:nvSpPr>
          <p:cNvPr id="50" name="Forma libre: forma 49">
            <a:extLst>
              <a:ext uri="{FF2B5EF4-FFF2-40B4-BE49-F238E27FC236}">
                <a16:creationId xmlns:a16="http://schemas.microsoft.com/office/drawing/2014/main" id="{9086E40B-31B8-3522-8D94-E0B2424C0B54}"/>
              </a:ext>
            </a:extLst>
          </p:cNvPr>
          <p:cNvSpPr/>
          <p:nvPr/>
        </p:nvSpPr>
        <p:spPr>
          <a:xfrm>
            <a:off x="389861" y="2465703"/>
            <a:ext cx="3684228" cy="978545"/>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no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algn="ctr" defTabSz="222250">
              <a:lnSpc>
                <a:spcPct val="90000"/>
              </a:lnSpc>
              <a:spcBef>
                <a:spcPct val="0"/>
              </a:spcBef>
              <a:spcAft>
                <a:spcPct val="35000"/>
              </a:spcAft>
              <a:buNone/>
            </a:pPr>
            <a:r>
              <a:rPr lang="en-US" sz="1400" kern="1200" dirty="0">
                <a:solidFill>
                  <a:schemeClr val="dk1"/>
                </a:solidFill>
                <a:latin typeface="Montserrat Classic"/>
                <a:ea typeface="+mn-ea"/>
                <a:cs typeface="+mn-cs"/>
              </a:rPr>
              <a:t>The Steering Committee will revise, approve and evaluate the project deliverables and outputs, ensuring that results reach high-quality standards and respect the indicators set in the project.</a:t>
            </a:r>
            <a:endParaRPr lang="en-US" sz="1400" dirty="0">
              <a:solidFill>
                <a:schemeClr val="bg2">
                  <a:lumMod val="10000"/>
                </a:schemeClr>
              </a:solidFill>
              <a:latin typeface="Montserrat Classic"/>
            </a:endParaRPr>
          </a:p>
        </p:txBody>
      </p:sp>
      <p:cxnSp>
        <p:nvCxnSpPr>
          <p:cNvPr id="51" name="Conector recto de flecha 50">
            <a:extLst>
              <a:ext uri="{FF2B5EF4-FFF2-40B4-BE49-F238E27FC236}">
                <a16:creationId xmlns:a16="http://schemas.microsoft.com/office/drawing/2014/main" id="{9E6A4EB7-E581-4CDE-F03F-C12C17548DA1}"/>
              </a:ext>
            </a:extLst>
          </p:cNvPr>
          <p:cNvCxnSpPr>
            <a:cxnSpLocks/>
          </p:cNvCxnSpPr>
          <p:nvPr/>
        </p:nvCxnSpPr>
        <p:spPr>
          <a:xfrm>
            <a:off x="3207448" y="3789866"/>
            <a:ext cx="1999034"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46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 y="5020380"/>
            <a:ext cx="12239580" cy="1837620"/>
            <a:chOff x="0" y="0"/>
            <a:chExt cx="13004800" cy="2613504"/>
          </a:xfrm>
        </p:grpSpPr>
        <p:sp>
          <p:nvSpPr>
            <p:cNvPr id="3" name="Freeform 3"/>
            <p:cNvSpPr/>
            <p:nvPr/>
          </p:nvSpPr>
          <p:spPr>
            <a:xfrm>
              <a:off x="0" y="0"/>
              <a:ext cx="13004800" cy="2613533"/>
            </a:xfrm>
            <a:custGeom>
              <a:avLst/>
              <a:gdLst/>
              <a:ahLst/>
              <a:cxnLst/>
              <a:rect l="l" t="t" r="r" b="b"/>
              <a:pathLst>
                <a:path w="13004800" h="2613533">
                  <a:moveTo>
                    <a:pt x="0" y="0"/>
                  </a:moveTo>
                  <a:lnTo>
                    <a:pt x="13004800" y="0"/>
                  </a:lnTo>
                  <a:lnTo>
                    <a:pt x="13004800" y="2613533"/>
                  </a:lnTo>
                  <a:lnTo>
                    <a:pt x="0" y="2613533"/>
                  </a:lnTo>
                  <a:close/>
                </a:path>
              </a:pathLst>
            </a:custGeom>
            <a:solidFill>
              <a:srgbClr val="C82849"/>
            </a:solidFill>
          </p:spPr>
          <p:txBody>
            <a:bodyPr/>
            <a:lstStyle/>
            <a:p>
              <a:endParaRPr lang="es-ES"/>
            </a:p>
          </p:txBody>
        </p:sp>
      </p:grpSp>
      <p:grpSp>
        <p:nvGrpSpPr>
          <p:cNvPr id="4" name="Group 4"/>
          <p:cNvGrpSpPr/>
          <p:nvPr/>
        </p:nvGrpSpPr>
        <p:grpSpPr>
          <a:xfrm>
            <a:off x="9201854" y="3222007"/>
            <a:ext cx="2588661" cy="1591828"/>
            <a:chOff x="0" y="0"/>
            <a:chExt cx="5807925" cy="3174753"/>
          </a:xfrm>
        </p:grpSpPr>
        <p:sp>
          <p:nvSpPr>
            <p:cNvPr id="5" name="Freeform 5"/>
            <p:cNvSpPr/>
            <p:nvPr/>
          </p:nvSpPr>
          <p:spPr>
            <a:xfrm>
              <a:off x="0" y="0"/>
              <a:ext cx="5807964" cy="3174746"/>
            </a:xfrm>
            <a:custGeom>
              <a:avLst/>
              <a:gdLst/>
              <a:ahLst/>
              <a:cxnLst/>
              <a:rect l="l" t="t" r="r" b="b"/>
              <a:pathLst>
                <a:path w="5807964" h="3174746">
                  <a:moveTo>
                    <a:pt x="0" y="0"/>
                  </a:moveTo>
                  <a:lnTo>
                    <a:pt x="5807964" y="0"/>
                  </a:lnTo>
                  <a:lnTo>
                    <a:pt x="5807964" y="3174746"/>
                  </a:lnTo>
                  <a:lnTo>
                    <a:pt x="0" y="3174746"/>
                  </a:lnTo>
                  <a:close/>
                </a:path>
              </a:pathLst>
            </a:custGeom>
            <a:solidFill>
              <a:srgbClr val="C82849"/>
            </a:solidFill>
          </p:spPr>
          <p:txBody>
            <a:bodyPr/>
            <a:lstStyle/>
            <a:p>
              <a:endParaRPr lang="es-ES"/>
            </a:p>
          </p:txBody>
        </p:sp>
      </p:grpSp>
      <p:grpSp>
        <p:nvGrpSpPr>
          <p:cNvPr id="6" name="Group 6"/>
          <p:cNvGrpSpPr/>
          <p:nvPr/>
        </p:nvGrpSpPr>
        <p:grpSpPr>
          <a:xfrm>
            <a:off x="9004040" y="3000374"/>
            <a:ext cx="2588669" cy="1591859"/>
            <a:chOff x="0" y="0"/>
            <a:chExt cx="5844049" cy="3210877"/>
          </a:xfrm>
        </p:grpSpPr>
        <p:sp>
          <p:nvSpPr>
            <p:cNvPr id="7" name="Freeform 7"/>
            <p:cNvSpPr/>
            <p:nvPr/>
          </p:nvSpPr>
          <p:spPr>
            <a:xfrm>
              <a:off x="18034" y="18034"/>
              <a:ext cx="5807964" cy="3174746"/>
            </a:xfrm>
            <a:custGeom>
              <a:avLst/>
              <a:gdLst/>
              <a:ahLst/>
              <a:cxnLst/>
              <a:rect l="l" t="t" r="r" b="b"/>
              <a:pathLst>
                <a:path w="5807964" h="3174746">
                  <a:moveTo>
                    <a:pt x="0" y="0"/>
                  </a:moveTo>
                  <a:lnTo>
                    <a:pt x="5807964" y="0"/>
                  </a:lnTo>
                  <a:lnTo>
                    <a:pt x="5807964" y="3174746"/>
                  </a:lnTo>
                  <a:lnTo>
                    <a:pt x="0" y="3174746"/>
                  </a:lnTo>
                  <a:close/>
                </a:path>
              </a:pathLst>
            </a:custGeom>
            <a:solidFill>
              <a:srgbClr val="FFFFFF"/>
            </a:solidFill>
          </p:spPr>
          <p:txBody>
            <a:bodyPr/>
            <a:lstStyle/>
            <a:p>
              <a:endParaRPr lang="es-ES"/>
            </a:p>
          </p:txBody>
        </p:sp>
        <p:sp>
          <p:nvSpPr>
            <p:cNvPr id="8" name="Freeform 8"/>
            <p:cNvSpPr/>
            <p:nvPr/>
          </p:nvSpPr>
          <p:spPr>
            <a:xfrm>
              <a:off x="0" y="0"/>
              <a:ext cx="5844032" cy="3210814"/>
            </a:xfrm>
            <a:custGeom>
              <a:avLst/>
              <a:gdLst/>
              <a:ahLst/>
              <a:cxnLst/>
              <a:rect l="l" t="t" r="r" b="b"/>
              <a:pathLst>
                <a:path w="5844032" h="3210814">
                  <a:moveTo>
                    <a:pt x="18034" y="0"/>
                  </a:moveTo>
                  <a:lnTo>
                    <a:pt x="5825998" y="0"/>
                  </a:lnTo>
                  <a:cubicBezTo>
                    <a:pt x="5836031" y="0"/>
                    <a:pt x="5844032" y="8128"/>
                    <a:pt x="5844032" y="18034"/>
                  </a:cubicBezTo>
                  <a:lnTo>
                    <a:pt x="5844032" y="3192780"/>
                  </a:lnTo>
                  <a:cubicBezTo>
                    <a:pt x="5844032" y="3202813"/>
                    <a:pt x="5835904" y="3210814"/>
                    <a:pt x="5825998" y="3210814"/>
                  </a:cubicBezTo>
                  <a:lnTo>
                    <a:pt x="18034" y="3210814"/>
                  </a:lnTo>
                  <a:cubicBezTo>
                    <a:pt x="8001" y="3210814"/>
                    <a:pt x="0" y="3202686"/>
                    <a:pt x="0" y="3192780"/>
                  </a:cubicBezTo>
                  <a:lnTo>
                    <a:pt x="0" y="18034"/>
                  </a:lnTo>
                  <a:cubicBezTo>
                    <a:pt x="0" y="8128"/>
                    <a:pt x="8128" y="0"/>
                    <a:pt x="18034" y="0"/>
                  </a:cubicBezTo>
                  <a:moveTo>
                    <a:pt x="18034" y="36068"/>
                  </a:moveTo>
                  <a:lnTo>
                    <a:pt x="18034" y="18034"/>
                  </a:lnTo>
                  <a:lnTo>
                    <a:pt x="36068" y="18034"/>
                  </a:lnTo>
                  <a:lnTo>
                    <a:pt x="36068" y="3192780"/>
                  </a:lnTo>
                  <a:lnTo>
                    <a:pt x="18034" y="3192780"/>
                  </a:lnTo>
                  <a:lnTo>
                    <a:pt x="18034" y="3174746"/>
                  </a:lnTo>
                  <a:lnTo>
                    <a:pt x="5825998" y="3174746"/>
                  </a:lnTo>
                  <a:lnTo>
                    <a:pt x="5825998" y="3192780"/>
                  </a:lnTo>
                  <a:lnTo>
                    <a:pt x="5807964" y="3192780"/>
                  </a:lnTo>
                  <a:lnTo>
                    <a:pt x="5807964" y="18034"/>
                  </a:lnTo>
                  <a:lnTo>
                    <a:pt x="5825998" y="18034"/>
                  </a:lnTo>
                  <a:lnTo>
                    <a:pt x="5825998" y="36068"/>
                  </a:lnTo>
                  <a:lnTo>
                    <a:pt x="18034" y="36068"/>
                  </a:lnTo>
                  <a:close/>
                </a:path>
              </a:pathLst>
            </a:custGeom>
            <a:solidFill>
              <a:srgbClr val="D9D9D9"/>
            </a:solidFill>
          </p:spPr>
          <p:txBody>
            <a:bodyPr/>
            <a:lstStyle/>
            <a:p>
              <a:endParaRPr lang="es-ES"/>
            </a:p>
          </p:txBody>
        </p:sp>
      </p:grpSp>
      <p:sp>
        <p:nvSpPr>
          <p:cNvPr id="17" name="TextBox 17"/>
          <p:cNvSpPr txBox="1"/>
          <p:nvPr/>
        </p:nvSpPr>
        <p:spPr>
          <a:xfrm>
            <a:off x="1536773" y="2539938"/>
            <a:ext cx="4885481" cy="657296"/>
          </a:xfrm>
          <a:prstGeom prst="rect">
            <a:avLst/>
          </a:prstGeom>
        </p:spPr>
        <p:txBody>
          <a:bodyPr wrap="square" lIns="0" tIns="0" rIns="0" bIns="0" rtlCol="0" anchor="t">
            <a:spAutoFit/>
          </a:bodyPr>
          <a:lstStyle/>
          <a:p>
            <a:pPr>
              <a:lnSpc>
                <a:spcPts val="4320"/>
              </a:lnSpc>
            </a:pPr>
            <a:r>
              <a:rPr lang="en-US" sz="7200" b="1" dirty="0">
                <a:solidFill>
                  <a:srgbClr val="C00000"/>
                </a:solidFill>
                <a:latin typeface="Montserrat Classic Bold"/>
              </a:rPr>
              <a:t>THANK YOU!</a:t>
            </a:r>
          </a:p>
        </p:txBody>
      </p:sp>
      <p:sp>
        <p:nvSpPr>
          <p:cNvPr id="18" name="TextBox 18"/>
          <p:cNvSpPr txBox="1"/>
          <p:nvPr/>
        </p:nvSpPr>
        <p:spPr>
          <a:xfrm>
            <a:off x="9789213" y="3117043"/>
            <a:ext cx="1731998" cy="553357"/>
          </a:xfrm>
          <a:prstGeom prst="rect">
            <a:avLst/>
          </a:prstGeom>
        </p:spPr>
        <p:txBody>
          <a:bodyPr wrap="square" lIns="0" tIns="0" rIns="0" bIns="0" rtlCol="0" anchor="t">
            <a:spAutoFit/>
          </a:bodyPr>
          <a:lstStyle/>
          <a:p>
            <a:pPr>
              <a:lnSpc>
                <a:spcPts val="2160"/>
              </a:lnSpc>
            </a:pPr>
            <a:r>
              <a:rPr lang="en-US" spc="-71" dirty="0">
                <a:solidFill>
                  <a:srgbClr val="000000"/>
                </a:solidFill>
                <a:latin typeface="Open Sans"/>
              </a:rPr>
              <a:t>Carmen Ayllón </a:t>
            </a:r>
          </a:p>
          <a:p>
            <a:pPr>
              <a:lnSpc>
                <a:spcPts val="2160"/>
              </a:lnSpc>
            </a:pPr>
            <a:r>
              <a:rPr lang="en-US" spc="-71" dirty="0">
                <a:solidFill>
                  <a:srgbClr val="000000"/>
                </a:solidFill>
                <a:latin typeface="Open Sans"/>
              </a:rPr>
              <a:t>Carmen Jiménez</a:t>
            </a:r>
          </a:p>
        </p:txBody>
      </p:sp>
      <p:sp>
        <p:nvSpPr>
          <p:cNvPr id="19" name="TextBox 19"/>
          <p:cNvSpPr txBox="1"/>
          <p:nvPr/>
        </p:nvSpPr>
        <p:spPr>
          <a:xfrm>
            <a:off x="7620982" y="3707289"/>
            <a:ext cx="3806898" cy="230832"/>
          </a:xfrm>
          <a:prstGeom prst="rect">
            <a:avLst/>
          </a:prstGeom>
        </p:spPr>
        <p:txBody>
          <a:bodyPr wrap="square" lIns="0" tIns="0" rIns="0" bIns="0" rtlCol="0" anchor="t">
            <a:spAutoFit/>
          </a:bodyPr>
          <a:lstStyle/>
          <a:p>
            <a:pPr algn="r">
              <a:lnSpc>
                <a:spcPts val="1807"/>
              </a:lnSpc>
            </a:pPr>
            <a:r>
              <a:rPr lang="en-US" sz="1500" i="1" dirty="0">
                <a:solidFill>
                  <a:srgbClr val="C82849"/>
                </a:solidFill>
              </a:rPr>
              <a:t>CCI Spain, Lead Applicant</a:t>
            </a:r>
          </a:p>
        </p:txBody>
      </p:sp>
      <p:sp>
        <p:nvSpPr>
          <p:cNvPr id="20" name="TextBox 20"/>
          <p:cNvSpPr txBox="1"/>
          <p:nvPr/>
        </p:nvSpPr>
        <p:spPr>
          <a:xfrm>
            <a:off x="9333449" y="4077898"/>
            <a:ext cx="2265436" cy="397225"/>
          </a:xfrm>
          <a:prstGeom prst="rect">
            <a:avLst/>
          </a:prstGeom>
        </p:spPr>
        <p:txBody>
          <a:bodyPr lIns="0" tIns="0" rIns="0" bIns="0" rtlCol="0" anchor="t">
            <a:spAutoFit/>
          </a:bodyPr>
          <a:lstStyle/>
          <a:p>
            <a:pPr>
              <a:lnSpc>
                <a:spcPts val="1568"/>
              </a:lnSpc>
            </a:pPr>
            <a:r>
              <a:rPr lang="en-US" sz="1306" dirty="0">
                <a:solidFill>
                  <a:srgbClr val="808080"/>
                </a:solidFill>
                <a:latin typeface="Arial Italics"/>
              </a:rPr>
              <a:t>Carmen.ayllon@camara.es</a:t>
            </a:r>
          </a:p>
          <a:p>
            <a:pPr>
              <a:lnSpc>
                <a:spcPts val="1568"/>
              </a:lnSpc>
            </a:pPr>
            <a:r>
              <a:rPr lang="en-US" sz="1306" dirty="0">
                <a:solidFill>
                  <a:srgbClr val="808080"/>
                </a:solidFill>
                <a:latin typeface="Arial Italics"/>
              </a:rPr>
              <a:t>Carmen.jimenez@camara.es</a:t>
            </a:r>
          </a:p>
        </p:txBody>
      </p:sp>
      <p:sp>
        <p:nvSpPr>
          <p:cNvPr id="49" name="Marcador de número de diapositiva 48">
            <a:extLst>
              <a:ext uri="{FF2B5EF4-FFF2-40B4-BE49-F238E27FC236}">
                <a16:creationId xmlns:a16="http://schemas.microsoft.com/office/drawing/2014/main" id="{FD68B979-C9F8-A43A-6CE2-FBA73C3DF543}"/>
              </a:ext>
            </a:extLst>
          </p:cNvPr>
          <p:cNvSpPr>
            <a:spLocks noGrp="1"/>
          </p:cNvSpPr>
          <p:nvPr>
            <p:ph type="sldNum" sz="quarter" idx="12"/>
          </p:nvPr>
        </p:nvSpPr>
        <p:spPr/>
        <p:txBody>
          <a:bodyPr/>
          <a:lstStyle/>
          <a:p>
            <a:fld id="{88C04601-8331-4504-ACA9-73645E8E0342}" type="slidenum">
              <a:rPr lang="es-ES" smtClean="0"/>
              <a:t>12</a:t>
            </a:fld>
            <a:endParaRPr lang="es-ES"/>
          </a:p>
        </p:txBody>
      </p:sp>
      <p:grpSp>
        <p:nvGrpSpPr>
          <p:cNvPr id="26" name="Grupo 25">
            <a:extLst>
              <a:ext uri="{FF2B5EF4-FFF2-40B4-BE49-F238E27FC236}">
                <a16:creationId xmlns:a16="http://schemas.microsoft.com/office/drawing/2014/main" id="{F70E8EE5-B29E-3222-8103-9A57CDD8295E}"/>
              </a:ext>
            </a:extLst>
          </p:cNvPr>
          <p:cNvGrpSpPr/>
          <p:nvPr/>
        </p:nvGrpSpPr>
        <p:grpSpPr>
          <a:xfrm>
            <a:off x="314673" y="3945058"/>
            <a:ext cx="4681880" cy="920586"/>
            <a:chOff x="314673" y="3945058"/>
            <a:chExt cx="4681880" cy="920586"/>
          </a:xfrm>
        </p:grpSpPr>
        <p:grpSp>
          <p:nvGrpSpPr>
            <p:cNvPr id="56" name="Grupo 55">
              <a:extLst>
                <a:ext uri="{FF2B5EF4-FFF2-40B4-BE49-F238E27FC236}">
                  <a16:creationId xmlns:a16="http://schemas.microsoft.com/office/drawing/2014/main" id="{EDD26C74-F841-C780-0FE4-9D46460890D2}"/>
                </a:ext>
              </a:extLst>
            </p:cNvPr>
            <p:cNvGrpSpPr/>
            <p:nvPr/>
          </p:nvGrpSpPr>
          <p:grpSpPr>
            <a:xfrm>
              <a:off x="314673" y="3945058"/>
              <a:ext cx="4681880" cy="868773"/>
              <a:chOff x="95697" y="5946007"/>
              <a:chExt cx="5072812" cy="849667"/>
            </a:xfrm>
          </p:grpSpPr>
          <p:sp>
            <p:nvSpPr>
              <p:cNvPr id="57" name="Freeform 14">
                <a:extLst>
                  <a:ext uri="{FF2B5EF4-FFF2-40B4-BE49-F238E27FC236}">
                    <a16:creationId xmlns:a16="http://schemas.microsoft.com/office/drawing/2014/main" id="{30EA5076-A0F5-AD24-2714-1946DB54205D}"/>
                  </a:ext>
                </a:extLst>
              </p:cNvPr>
              <p:cNvSpPr/>
              <p:nvPr/>
            </p:nvSpPr>
            <p:spPr>
              <a:xfrm>
                <a:off x="3518478" y="6325933"/>
                <a:ext cx="1650031" cy="450546"/>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2"/>
                <a:stretch>
                  <a:fillRect/>
                </a:stretch>
              </a:blipFill>
            </p:spPr>
            <p:txBody>
              <a:bodyPr/>
              <a:lstStyle/>
              <a:p>
                <a:endParaRPr lang="es-ES" dirty="0"/>
              </a:p>
            </p:txBody>
          </p:sp>
          <p:pic>
            <p:nvPicPr>
              <p:cNvPr id="59" name="Picture 6" descr="LulaLAB Foundation">
                <a:extLst>
                  <a:ext uri="{FF2B5EF4-FFF2-40B4-BE49-F238E27FC236}">
                    <a16:creationId xmlns:a16="http://schemas.microsoft.com/office/drawing/2014/main" id="{623EDD5B-41D9-AFBD-B094-D73ED9C48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459" y="6065278"/>
                <a:ext cx="1057385" cy="7303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a:extLst>
                  <a:ext uri="{FF2B5EF4-FFF2-40B4-BE49-F238E27FC236}">
                    <a16:creationId xmlns:a16="http://schemas.microsoft.com/office/drawing/2014/main" id="{DC43561F-693E-45AB-420C-8C7A2E6D7B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95697" y="5946007"/>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Imagen 15" descr="Logotipo, nombre de la empresa&#10;&#10;Descripción generada automáticamente">
              <a:extLst>
                <a:ext uri="{FF2B5EF4-FFF2-40B4-BE49-F238E27FC236}">
                  <a16:creationId xmlns:a16="http://schemas.microsoft.com/office/drawing/2014/main" id="{A73004A9-BF3C-80AD-8542-76F8527ED2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2370356" y="4262088"/>
              <a:ext cx="913498" cy="603556"/>
            </a:xfrm>
            <a:prstGeom prst="rect">
              <a:avLst/>
            </a:prstGeom>
          </p:spPr>
        </p:pic>
      </p:grpSp>
      <p:grpSp>
        <p:nvGrpSpPr>
          <p:cNvPr id="14" name="Group 12">
            <a:extLst>
              <a:ext uri="{FF2B5EF4-FFF2-40B4-BE49-F238E27FC236}">
                <a16:creationId xmlns:a16="http://schemas.microsoft.com/office/drawing/2014/main" id="{98F82B74-7059-3E64-7A0C-38D7073F172B}"/>
              </a:ext>
            </a:extLst>
          </p:cNvPr>
          <p:cNvGrpSpPr/>
          <p:nvPr/>
        </p:nvGrpSpPr>
        <p:grpSpPr>
          <a:xfrm>
            <a:off x="8884898" y="334067"/>
            <a:ext cx="3307102" cy="774000"/>
            <a:chOff x="0" y="0"/>
            <a:chExt cx="4333537" cy="1100800"/>
          </a:xfrm>
        </p:grpSpPr>
        <p:sp>
          <p:nvSpPr>
            <p:cNvPr id="15" name="Freeform 13">
              <a:extLst>
                <a:ext uri="{FF2B5EF4-FFF2-40B4-BE49-F238E27FC236}">
                  <a16:creationId xmlns:a16="http://schemas.microsoft.com/office/drawing/2014/main" id="{B0331C44-509E-E821-9A14-774F15CA936F}"/>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23" name="Group 12">
            <a:extLst>
              <a:ext uri="{FF2B5EF4-FFF2-40B4-BE49-F238E27FC236}">
                <a16:creationId xmlns:a16="http://schemas.microsoft.com/office/drawing/2014/main" id="{409C3109-0C8E-1AC8-3162-18B4DB896B22}"/>
              </a:ext>
            </a:extLst>
          </p:cNvPr>
          <p:cNvGrpSpPr/>
          <p:nvPr/>
        </p:nvGrpSpPr>
        <p:grpSpPr>
          <a:xfrm>
            <a:off x="4557" y="315504"/>
            <a:ext cx="3306149" cy="774000"/>
            <a:chOff x="0" y="0"/>
            <a:chExt cx="4333537" cy="1100800"/>
          </a:xfrm>
        </p:grpSpPr>
        <p:sp>
          <p:nvSpPr>
            <p:cNvPr id="24" name="Freeform 13">
              <a:extLst>
                <a:ext uri="{FF2B5EF4-FFF2-40B4-BE49-F238E27FC236}">
                  <a16:creationId xmlns:a16="http://schemas.microsoft.com/office/drawing/2014/main" id="{15153C07-1A3E-53EB-7290-28CCF7377BAA}"/>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25" name="Grupo 24">
            <a:extLst>
              <a:ext uri="{FF2B5EF4-FFF2-40B4-BE49-F238E27FC236}">
                <a16:creationId xmlns:a16="http://schemas.microsoft.com/office/drawing/2014/main" id="{6CE00581-E756-389A-9D83-F4F79E7AE812}"/>
              </a:ext>
            </a:extLst>
          </p:cNvPr>
          <p:cNvGrpSpPr/>
          <p:nvPr/>
        </p:nvGrpSpPr>
        <p:grpSpPr>
          <a:xfrm>
            <a:off x="3519385" y="248274"/>
            <a:ext cx="5156834" cy="996950"/>
            <a:chOff x="0" y="0"/>
            <a:chExt cx="6339575" cy="1168400"/>
          </a:xfrm>
        </p:grpSpPr>
        <p:pic>
          <p:nvPicPr>
            <p:cNvPr id="27" name="Imagen 26" descr="Logotipo, nombre de la empresa">
              <a:extLst>
                <a:ext uri="{FF2B5EF4-FFF2-40B4-BE49-F238E27FC236}">
                  <a16:creationId xmlns:a16="http://schemas.microsoft.com/office/drawing/2014/main" id="{5F436969-BBD9-1B85-A971-9E91D2E179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28" name="Imagen 27" descr="Texto">
              <a:extLst>
                <a:ext uri="{FF2B5EF4-FFF2-40B4-BE49-F238E27FC236}">
                  <a16:creationId xmlns:a16="http://schemas.microsoft.com/office/drawing/2014/main" id="{B4D0E081-1A17-DA16-FFA5-735039A37A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a:extLst>
              <a:ext uri="{FF2B5EF4-FFF2-40B4-BE49-F238E27FC236}">
                <a16:creationId xmlns:a16="http://schemas.microsoft.com/office/drawing/2014/main" id="{87AA8AE0-FFE4-18BE-0430-E90372DE3A77}"/>
              </a:ext>
            </a:extLst>
          </p:cNvPr>
          <p:cNvGrpSpPr/>
          <p:nvPr/>
        </p:nvGrpSpPr>
        <p:grpSpPr>
          <a:xfrm>
            <a:off x="0" y="1756524"/>
            <a:ext cx="9011546" cy="414770"/>
            <a:chOff x="423936" y="1473565"/>
            <a:chExt cx="16644532" cy="1012129"/>
          </a:xfrm>
        </p:grpSpPr>
        <p:sp>
          <p:nvSpPr>
            <p:cNvPr id="11" name="Freeform 9">
              <a:extLst>
                <a:ext uri="{FF2B5EF4-FFF2-40B4-BE49-F238E27FC236}">
                  <a16:creationId xmlns:a16="http://schemas.microsoft.com/office/drawing/2014/main" id="{E6F460C7-F8FD-F51A-A19A-5BAD7E3A0E1E}"/>
                </a:ext>
              </a:extLst>
            </p:cNvPr>
            <p:cNvSpPr/>
            <p:nvPr/>
          </p:nvSpPr>
          <p:spPr>
            <a:xfrm>
              <a:off x="423936" y="1473565"/>
              <a:ext cx="16644532" cy="101212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r>
                <a:rPr lang="en-US" sz="2000" spc="-93" dirty="0">
                  <a:solidFill>
                    <a:srgbClr val="FFFFFF"/>
                  </a:solidFill>
                  <a:latin typeface="Montserrat Classic"/>
                </a:rPr>
                <a:t> 1. Introduction</a:t>
              </a:r>
            </a:p>
          </p:txBody>
        </p:sp>
      </p:grpSp>
      <p:sp>
        <p:nvSpPr>
          <p:cNvPr id="67" name="Forma libre: forma 66">
            <a:extLst>
              <a:ext uri="{FF2B5EF4-FFF2-40B4-BE49-F238E27FC236}">
                <a16:creationId xmlns:a16="http://schemas.microsoft.com/office/drawing/2014/main" id="{B0C17E7D-C7B2-A641-9BC8-E8976EB03677}"/>
              </a:ext>
            </a:extLst>
          </p:cNvPr>
          <p:cNvSpPr/>
          <p:nvPr/>
        </p:nvSpPr>
        <p:spPr>
          <a:xfrm>
            <a:off x="5586095" y="2812106"/>
            <a:ext cx="167148" cy="2716158"/>
          </a:xfrm>
          <a:custGeom>
            <a:avLst/>
            <a:gdLst/>
            <a:ahLst/>
            <a:cxnLst/>
            <a:rect l="0" t="0" r="0" b="0"/>
            <a:pathLst>
              <a:path>
                <a:moveTo>
                  <a:pt x="0" y="0"/>
                </a:moveTo>
                <a:lnTo>
                  <a:pt x="0" y="2716158"/>
                </a:lnTo>
                <a:lnTo>
                  <a:pt x="167148" y="2716158"/>
                </a:lnTo>
              </a:path>
            </a:pathLst>
          </a:custGeom>
          <a:noFill/>
          <a:ln>
            <a:solidFill>
              <a:srgbClr val="FFA3A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ES" sz="1200">
              <a:latin typeface="Montserrat Classic"/>
            </a:endParaRPr>
          </a:p>
        </p:txBody>
      </p:sp>
      <p:sp>
        <p:nvSpPr>
          <p:cNvPr id="61" name="Forma libre: forma 60">
            <a:extLst>
              <a:ext uri="{FF2B5EF4-FFF2-40B4-BE49-F238E27FC236}">
                <a16:creationId xmlns:a16="http://schemas.microsoft.com/office/drawing/2014/main" id="{AEFCE3F5-3CBB-FAB2-4F59-F81ECD745CFB}"/>
              </a:ext>
            </a:extLst>
          </p:cNvPr>
          <p:cNvSpPr/>
          <p:nvPr/>
        </p:nvSpPr>
        <p:spPr>
          <a:xfrm>
            <a:off x="140349" y="2396636"/>
            <a:ext cx="4517118" cy="3503463"/>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solidFill>
            <a:srgbClr val="FFE5E5"/>
          </a:solid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marL="0" lvl="0" indent="0" algn="ctr" defTabSz="222250">
              <a:lnSpc>
                <a:spcPct val="90000"/>
              </a:lnSpc>
              <a:spcBef>
                <a:spcPct val="0"/>
              </a:spcBef>
              <a:spcAft>
                <a:spcPct val="35000"/>
              </a:spcAft>
              <a:buNone/>
            </a:pPr>
            <a:r>
              <a:rPr lang="en-US" sz="1500" kern="1200" dirty="0">
                <a:solidFill>
                  <a:schemeClr val="bg2">
                    <a:lumMod val="10000"/>
                  </a:schemeClr>
                </a:solidFill>
                <a:latin typeface="Montserrat Classic"/>
              </a:rPr>
              <a:t>The </a:t>
            </a:r>
            <a:r>
              <a:rPr lang="en-US" sz="1500" b="1" kern="1200" dirty="0">
                <a:solidFill>
                  <a:schemeClr val="bg2">
                    <a:lumMod val="10000"/>
                  </a:schemeClr>
                </a:solidFill>
                <a:latin typeface="Montserrat Classic"/>
              </a:rPr>
              <a:t>objective</a:t>
            </a:r>
            <a:r>
              <a:rPr lang="en-US" sz="1500" kern="1200" dirty="0">
                <a:solidFill>
                  <a:schemeClr val="bg2">
                    <a:lumMod val="10000"/>
                  </a:schemeClr>
                </a:solidFill>
                <a:latin typeface="Montserrat Classic"/>
              </a:rPr>
              <a:t> of the EYWA project is to improve the economic empowerment and financial inclusion of youth and women from disadvantaged areas in the Gauteng province, thus contributing to mitigate the problem of youth and female unemployment in the province.</a:t>
            </a:r>
          </a:p>
          <a:p>
            <a:pPr algn="ctr" defTabSz="222250">
              <a:lnSpc>
                <a:spcPct val="90000"/>
              </a:lnSpc>
              <a:spcBef>
                <a:spcPct val="0"/>
              </a:spcBef>
              <a:spcAft>
                <a:spcPct val="35000"/>
              </a:spcAft>
            </a:pPr>
            <a:endParaRPr lang="en-US" sz="1500" b="1" dirty="0">
              <a:solidFill>
                <a:schemeClr val="bg2">
                  <a:lumMod val="10000"/>
                </a:schemeClr>
              </a:solidFill>
              <a:latin typeface="Montserrat Classic"/>
            </a:endParaRPr>
          </a:p>
          <a:p>
            <a:pPr algn="ctr" defTabSz="222250">
              <a:lnSpc>
                <a:spcPct val="90000"/>
              </a:lnSpc>
              <a:spcBef>
                <a:spcPct val="0"/>
              </a:spcBef>
              <a:spcAft>
                <a:spcPct val="35000"/>
              </a:spcAft>
            </a:pPr>
            <a:r>
              <a:rPr lang="en-US" sz="1500" b="1" dirty="0">
                <a:solidFill>
                  <a:schemeClr val="bg2">
                    <a:lumMod val="10000"/>
                  </a:schemeClr>
                </a:solidFill>
                <a:latin typeface="Montserrat Classic"/>
              </a:rPr>
              <a:t>Project actions aim</a:t>
            </a:r>
            <a:r>
              <a:rPr lang="en-US" sz="1500" dirty="0">
                <a:solidFill>
                  <a:schemeClr val="bg2">
                    <a:lumMod val="10000"/>
                  </a:schemeClr>
                </a:solidFill>
                <a:latin typeface="Montserrat Classic"/>
              </a:rPr>
              <a:t>:</a:t>
            </a:r>
          </a:p>
          <a:p>
            <a:pPr marL="342900" indent="-342900" algn="just" defTabSz="222250">
              <a:lnSpc>
                <a:spcPct val="90000"/>
              </a:lnSpc>
              <a:spcBef>
                <a:spcPct val="0"/>
              </a:spcBef>
              <a:spcAft>
                <a:spcPct val="35000"/>
              </a:spcAft>
              <a:buFont typeface="+mj-lt"/>
              <a:buAutoNum type="arabicPeriod"/>
            </a:pPr>
            <a:r>
              <a:rPr lang="en-US" sz="1500" dirty="0">
                <a:solidFill>
                  <a:schemeClr val="bg2">
                    <a:lumMod val="10000"/>
                  </a:schemeClr>
                </a:solidFill>
                <a:latin typeface="Montserrat Classic"/>
              </a:rPr>
              <a:t>To improve the employability of young people and women from disadvantaged areas</a:t>
            </a:r>
          </a:p>
          <a:p>
            <a:pPr marL="342900" indent="-342900" algn="just" defTabSz="222250">
              <a:lnSpc>
                <a:spcPct val="90000"/>
              </a:lnSpc>
              <a:spcBef>
                <a:spcPct val="0"/>
              </a:spcBef>
              <a:spcAft>
                <a:spcPct val="35000"/>
              </a:spcAft>
              <a:buFont typeface="+mj-lt"/>
              <a:buAutoNum type="arabicPeriod"/>
            </a:pPr>
            <a:r>
              <a:rPr lang="en-US" sz="1500" dirty="0">
                <a:solidFill>
                  <a:schemeClr val="bg2">
                    <a:lumMod val="10000"/>
                  </a:schemeClr>
                </a:solidFill>
                <a:latin typeface="Montserrat Classic"/>
              </a:rPr>
              <a:t>To give young people and women the possibility to make a living from their own business</a:t>
            </a:r>
          </a:p>
          <a:p>
            <a:pPr marL="342900" indent="-342900" algn="just" defTabSz="222250">
              <a:lnSpc>
                <a:spcPct val="90000"/>
              </a:lnSpc>
              <a:spcBef>
                <a:spcPct val="0"/>
              </a:spcBef>
              <a:spcAft>
                <a:spcPct val="35000"/>
              </a:spcAft>
              <a:buFont typeface="+mj-lt"/>
              <a:buAutoNum type="arabicPeriod"/>
            </a:pPr>
            <a:r>
              <a:rPr lang="en-US" sz="1500" dirty="0">
                <a:solidFill>
                  <a:schemeClr val="bg2">
                    <a:lumMod val="10000"/>
                  </a:schemeClr>
                </a:solidFill>
                <a:latin typeface="Montserrat Classic"/>
              </a:rPr>
              <a:t>To empower community networks (especially youth and women led CSOs).</a:t>
            </a:r>
            <a:r>
              <a:rPr lang="en-US" sz="1500" kern="1200" dirty="0">
                <a:solidFill>
                  <a:schemeClr val="bg2">
                    <a:lumMod val="10000"/>
                  </a:schemeClr>
                </a:solidFill>
                <a:latin typeface="Montserrat Classic"/>
              </a:rPr>
              <a:t> </a:t>
            </a:r>
          </a:p>
        </p:txBody>
      </p:sp>
      <p:sp>
        <p:nvSpPr>
          <p:cNvPr id="63" name="Forma libre: forma 62">
            <a:extLst>
              <a:ext uri="{FF2B5EF4-FFF2-40B4-BE49-F238E27FC236}">
                <a16:creationId xmlns:a16="http://schemas.microsoft.com/office/drawing/2014/main" id="{4F029F08-533B-98C0-E0EE-2A24853873EC}"/>
              </a:ext>
            </a:extLst>
          </p:cNvPr>
          <p:cNvSpPr/>
          <p:nvPr/>
        </p:nvSpPr>
        <p:spPr>
          <a:xfrm>
            <a:off x="5586095" y="2793448"/>
            <a:ext cx="167148" cy="626805"/>
          </a:xfrm>
          <a:custGeom>
            <a:avLst/>
            <a:gdLst/>
            <a:ahLst/>
            <a:cxnLst/>
            <a:rect l="0" t="0" r="0" b="0"/>
            <a:pathLst>
              <a:path>
                <a:moveTo>
                  <a:pt x="0" y="0"/>
                </a:moveTo>
                <a:lnTo>
                  <a:pt x="0" y="626805"/>
                </a:lnTo>
                <a:lnTo>
                  <a:pt x="167148" y="626805"/>
                </a:lnTo>
              </a:path>
            </a:pathLst>
          </a:custGeom>
          <a:noFill/>
          <a:ln>
            <a:solidFill>
              <a:srgbClr val="FFA3A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ES" sz="1200">
              <a:latin typeface="Montserrat Classic"/>
            </a:endParaRPr>
          </a:p>
        </p:txBody>
      </p:sp>
      <p:sp>
        <p:nvSpPr>
          <p:cNvPr id="64" name="Forma libre: forma 63">
            <a:extLst>
              <a:ext uri="{FF2B5EF4-FFF2-40B4-BE49-F238E27FC236}">
                <a16:creationId xmlns:a16="http://schemas.microsoft.com/office/drawing/2014/main" id="{BE259D17-4BBA-2A7D-8CBB-D75183140D8C}"/>
              </a:ext>
            </a:extLst>
          </p:cNvPr>
          <p:cNvSpPr/>
          <p:nvPr/>
        </p:nvSpPr>
        <p:spPr>
          <a:xfrm>
            <a:off x="5753244" y="3114257"/>
            <a:ext cx="2343680" cy="616234"/>
          </a:xfrm>
          <a:custGeom>
            <a:avLst/>
            <a:gdLst>
              <a:gd name="connsiteX0" fmla="*/ 0 w 1337185"/>
              <a:gd name="connsiteY0" fmla="*/ 83574 h 835741"/>
              <a:gd name="connsiteX1" fmla="*/ 83574 w 1337185"/>
              <a:gd name="connsiteY1" fmla="*/ 0 h 835741"/>
              <a:gd name="connsiteX2" fmla="*/ 1253611 w 1337185"/>
              <a:gd name="connsiteY2" fmla="*/ 0 h 835741"/>
              <a:gd name="connsiteX3" fmla="*/ 1337185 w 1337185"/>
              <a:gd name="connsiteY3" fmla="*/ 83574 h 835741"/>
              <a:gd name="connsiteX4" fmla="*/ 1337185 w 1337185"/>
              <a:gd name="connsiteY4" fmla="*/ 752167 h 835741"/>
              <a:gd name="connsiteX5" fmla="*/ 1253611 w 1337185"/>
              <a:gd name="connsiteY5" fmla="*/ 835741 h 835741"/>
              <a:gd name="connsiteX6" fmla="*/ 83574 w 1337185"/>
              <a:gd name="connsiteY6" fmla="*/ 835741 h 835741"/>
              <a:gd name="connsiteX7" fmla="*/ 0 w 1337185"/>
              <a:gd name="connsiteY7" fmla="*/ 752167 h 835741"/>
              <a:gd name="connsiteX8" fmla="*/ 0 w 1337185"/>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185" h="835741">
                <a:moveTo>
                  <a:pt x="0" y="83574"/>
                </a:moveTo>
                <a:cubicBezTo>
                  <a:pt x="0" y="37417"/>
                  <a:pt x="37417" y="0"/>
                  <a:pt x="83574" y="0"/>
                </a:cubicBezTo>
                <a:lnTo>
                  <a:pt x="1253611" y="0"/>
                </a:lnTo>
                <a:cubicBezTo>
                  <a:pt x="1299768" y="0"/>
                  <a:pt x="1337185" y="37417"/>
                  <a:pt x="1337185" y="83574"/>
                </a:cubicBezTo>
                <a:lnTo>
                  <a:pt x="1337185" y="752167"/>
                </a:lnTo>
                <a:cubicBezTo>
                  <a:pt x="1337185" y="798324"/>
                  <a:pt x="1299768" y="835741"/>
                  <a:pt x="1253611" y="835741"/>
                </a:cubicBezTo>
                <a:lnTo>
                  <a:pt x="83574" y="835741"/>
                </a:lnTo>
                <a:cubicBezTo>
                  <a:pt x="37417" y="835741"/>
                  <a:pt x="0" y="798324"/>
                  <a:pt x="0" y="752167"/>
                </a:cubicBezTo>
                <a:lnTo>
                  <a:pt x="0" y="83574"/>
                </a:lnTo>
                <a:close/>
              </a:path>
            </a:pathLst>
          </a:custGeom>
          <a:ln>
            <a:solidFill>
              <a:srgbClr val="FFA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243" tIns="40988" rIns="49243" bIns="40988" numCol="1" spcCol="1270" anchor="ctr" anchorCtr="0">
            <a:noAutofit/>
          </a:bodyPr>
          <a:lstStyle/>
          <a:p>
            <a:pPr marL="0" lvl="0" indent="0" algn="ctr" defTabSz="577850">
              <a:lnSpc>
                <a:spcPct val="90000"/>
              </a:lnSpc>
              <a:spcBef>
                <a:spcPct val="0"/>
              </a:spcBef>
              <a:spcAft>
                <a:spcPct val="35000"/>
              </a:spcAft>
              <a:buNone/>
            </a:pPr>
            <a:r>
              <a:rPr lang="en-US" sz="1400" b="1" kern="1200" dirty="0">
                <a:latin typeface="Montserrat Classic"/>
              </a:rPr>
              <a:t>Entrepreneurship training </a:t>
            </a:r>
          </a:p>
        </p:txBody>
      </p:sp>
      <p:sp>
        <p:nvSpPr>
          <p:cNvPr id="65" name="Forma libre: forma 64">
            <a:extLst>
              <a:ext uri="{FF2B5EF4-FFF2-40B4-BE49-F238E27FC236}">
                <a16:creationId xmlns:a16="http://schemas.microsoft.com/office/drawing/2014/main" id="{3E910B76-FBB1-6E42-59E4-B047F0AED732}"/>
              </a:ext>
            </a:extLst>
          </p:cNvPr>
          <p:cNvSpPr/>
          <p:nvPr/>
        </p:nvSpPr>
        <p:spPr>
          <a:xfrm>
            <a:off x="5586095" y="2802775"/>
            <a:ext cx="167148" cy="1671482"/>
          </a:xfrm>
          <a:custGeom>
            <a:avLst/>
            <a:gdLst/>
            <a:ahLst/>
            <a:cxnLst/>
            <a:rect l="0" t="0" r="0" b="0"/>
            <a:pathLst>
              <a:path>
                <a:moveTo>
                  <a:pt x="0" y="0"/>
                </a:moveTo>
                <a:lnTo>
                  <a:pt x="0" y="1671482"/>
                </a:lnTo>
                <a:lnTo>
                  <a:pt x="167148" y="1671482"/>
                </a:lnTo>
              </a:path>
            </a:pathLst>
          </a:custGeom>
          <a:noFill/>
          <a:ln>
            <a:solidFill>
              <a:srgbClr val="FFA3A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ES" sz="1200">
              <a:latin typeface="Montserrat Classic"/>
            </a:endParaRPr>
          </a:p>
        </p:txBody>
      </p:sp>
      <p:sp>
        <p:nvSpPr>
          <p:cNvPr id="66" name="Forma libre: forma 65">
            <a:extLst>
              <a:ext uri="{FF2B5EF4-FFF2-40B4-BE49-F238E27FC236}">
                <a16:creationId xmlns:a16="http://schemas.microsoft.com/office/drawing/2014/main" id="{5EBE1050-F26B-EE91-ADA8-6CBB2F565806}"/>
              </a:ext>
            </a:extLst>
          </p:cNvPr>
          <p:cNvSpPr/>
          <p:nvPr/>
        </p:nvSpPr>
        <p:spPr>
          <a:xfrm>
            <a:off x="5753244" y="4168360"/>
            <a:ext cx="2343680" cy="616234"/>
          </a:xfrm>
          <a:custGeom>
            <a:avLst/>
            <a:gdLst>
              <a:gd name="connsiteX0" fmla="*/ 0 w 1337185"/>
              <a:gd name="connsiteY0" fmla="*/ 83574 h 835741"/>
              <a:gd name="connsiteX1" fmla="*/ 83574 w 1337185"/>
              <a:gd name="connsiteY1" fmla="*/ 0 h 835741"/>
              <a:gd name="connsiteX2" fmla="*/ 1253611 w 1337185"/>
              <a:gd name="connsiteY2" fmla="*/ 0 h 835741"/>
              <a:gd name="connsiteX3" fmla="*/ 1337185 w 1337185"/>
              <a:gd name="connsiteY3" fmla="*/ 83574 h 835741"/>
              <a:gd name="connsiteX4" fmla="*/ 1337185 w 1337185"/>
              <a:gd name="connsiteY4" fmla="*/ 752167 h 835741"/>
              <a:gd name="connsiteX5" fmla="*/ 1253611 w 1337185"/>
              <a:gd name="connsiteY5" fmla="*/ 835741 h 835741"/>
              <a:gd name="connsiteX6" fmla="*/ 83574 w 1337185"/>
              <a:gd name="connsiteY6" fmla="*/ 835741 h 835741"/>
              <a:gd name="connsiteX7" fmla="*/ 0 w 1337185"/>
              <a:gd name="connsiteY7" fmla="*/ 752167 h 835741"/>
              <a:gd name="connsiteX8" fmla="*/ 0 w 1337185"/>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185" h="835741">
                <a:moveTo>
                  <a:pt x="0" y="83574"/>
                </a:moveTo>
                <a:cubicBezTo>
                  <a:pt x="0" y="37417"/>
                  <a:pt x="37417" y="0"/>
                  <a:pt x="83574" y="0"/>
                </a:cubicBezTo>
                <a:lnTo>
                  <a:pt x="1253611" y="0"/>
                </a:lnTo>
                <a:cubicBezTo>
                  <a:pt x="1299768" y="0"/>
                  <a:pt x="1337185" y="37417"/>
                  <a:pt x="1337185" y="83574"/>
                </a:cubicBezTo>
                <a:lnTo>
                  <a:pt x="1337185" y="752167"/>
                </a:lnTo>
                <a:cubicBezTo>
                  <a:pt x="1337185" y="798324"/>
                  <a:pt x="1299768" y="835741"/>
                  <a:pt x="1253611" y="835741"/>
                </a:cubicBezTo>
                <a:lnTo>
                  <a:pt x="83574" y="835741"/>
                </a:lnTo>
                <a:cubicBezTo>
                  <a:pt x="37417" y="835741"/>
                  <a:pt x="0" y="798324"/>
                  <a:pt x="0" y="752167"/>
                </a:cubicBezTo>
                <a:lnTo>
                  <a:pt x="0" y="83574"/>
                </a:lnTo>
                <a:close/>
              </a:path>
            </a:pathLst>
          </a:custGeom>
          <a:ln>
            <a:solidFill>
              <a:srgbClr val="FFA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243" tIns="40988" rIns="49243" bIns="40988" numCol="1" spcCol="1270" anchor="ctr" anchorCtr="0">
            <a:noAutofit/>
          </a:bodyPr>
          <a:lstStyle/>
          <a:p>
            <a:pPr marL="0" lvl="0" indent="0" algn="ctr" defTabSz="577850">
              <a:lnSpc>
                <a:spcPct val="90000"/>
              </a:lnSpc>
              <a:spcBef>
                <a:spcPct val="0"/>
              </a:spcBef>
              <a:spcAft>
                <a:spcPct val="35000"/>
              </a:spcAft>
              <a:buNone/>
            </a:pPr>
            <a:r>
              <a:rPr lang="en-US" sz="1400" b="1" kern="1200" dirty="0">
                <a:latin typeface="Montserrat Classic"/>
              </a:rPr>
              <a:t>Training to become self-employed</a:t>
            </a:r>
          </a:p>
        </p:txBody>
      </p:sp>
      <p:sp>
        <p:nvSpPr>
          <p:cNvPr id="68" name="Forma libre: forma 67">
            <a:extLst>
              <a:ext uri="{FF2B5EF4-FFF2-40B4-BE49-F238E27FC236}">
                <a16:creationId xmlns:a16="http://schemas.microsoft.com/office/drawing/2014/main" id="{32A918F9-4870-F167-1636-FEA4AF826189}"/>
              </a:ext>
            </a:extLst>
          </p:cNvPr>
          <p:cNvSpPr/>
          <p:nvPr/>
        </p:nvSpPr>
        <p:spPr>
          <a:xfrm>
            <a:off x="5753243" y="5137576"/>
            <a:ext cx="2343680" cy="762523"/>
          </a:xfrm>
          <a:custGeom>
            <a:avLst/>
            <a:gdLst>
              <a:gd name="connsiteX0" fmla="*/ 0 w 1337185"/>
              <a:gd name="connsiteY0" fmla="*/ 83574 h 835741"/>
              <a:gd name="connsiteX1" fmla="*/ 83574 w 1337185"/>
              <a:gd name="connsiteY1" fmla="*/ 0 h 835741"/>
              <a:gd name="connsiteX2" fmla="*/ 1253611 w 1337185"/>
              <a:gd name="connsiteY2" fmla="*/ 0 h 835741"/>
              <a:gd name="connsiteX3" fmla="*/ 1337185 w 1337185"/>
              <a:gd name="connsiteY3" fmla="*/ 83574 h 835741"/>
              <a:gd name="connsiteX4" fmla="*/ 1337185 w 1337185"/>
              <a:gd name="connsiteY4" fmla="*/ 752167 h 835741"/>
              <a:gd name="connsiteX5" fmla="*/ 1253611 w 1337185"/>
              <a:gd name="connsiteY5" fmla="*/ 835741 h 835741"/>
              <a:gd name="connsiteX6" fmla="*/ 83574 w 1337185"/>
              <a:gd name="connsiteY6" fmla="*/ 835741 h 835741"/>
              <a:gd name="connsiteX7" fmla="*/ 0 w 1337185"/>
              <a:gd name="connsiteY7" fmla="*/ 752167 h 835741"/>
              <a:gd name="connsiteX8" fmla="*/ 0 w 1337185"/>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185" h="835741">
                <a:moveTo>
                  <a:pt x="0" y="83574"/>
                </a:moveTo>
                <a:cubicBezTo>
                  <a:pt x="0" y="37417"/>
                  <a:pt x="37417" y="0"/>
                  <a:pt x="83574" y="0"/>
                </a:cubicBezTo>
                <a:lnTo>
                  <a:pt x="1253611" y="0"/>
                </a:lnTo>
                <a:cubicBezTo>
                  <a:pt x="1299768" y="0"/>
                  <a:pt x="1337185" y="37417"/>
                  <a:pt x="1337185" y="83574"/>
                </a:cubicBezTo>
                <a:lnTo>
                  <a:pt x="1337185" y="752167"/>
                </a:lnTo>
                <a:cubicBezTo>
                  <a:pt x="1337185" y="798324"/>
                  <a:pt x="1299768" y="835741"/>
                  <a:pt x="1253611" y="835741"/>
                </a:cubicBezTo>
                <a:lnTo>
                  <a:pt x="83574" y="835741"/>
                </a:lnTo>
                <a:cubicBezTo>
                  <a:pt x="37417" y="835741"/>
                  <a:pt x="0" y="798324"/>
                  <a:pt x="0" y="752167"/>
                </a:cubicBezTo>
                <a:lnTo>
                  <a:pt x="0" y="83574"/>
                </a:lnTo>
                <a:close/>
              </a:path>
            </a:pathLst>
          </a:custGeom>
          <a:ln>
            <a:solidFill>
              <a:srgbClr val="FFA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243" tIns="40988" rIns="49243" bIns="40988" numCol="1" spcCol="1270" anchor="ctr" anchorCtr="0">
            <a:noAutofit/>
          </a:bodyPr>
          <a:lstStyle/>
          <a:p>
            <a:pPr marL="0" lvl="0" indent="0" algn="ctr" defTabSz="577850">
              <a:lnSpc>
                <a:spcPct val="90000"/>
              </a:lnSpc>
              <a:spcBef>
                <a:spcPct val="0"/>
              </a:spcBef>
              <a:spcAft>
                <a:spcPct val="35000"/>
              </a:spcAft>
              <a:buNone/>
            </a:pPr>
            <a:r>
              <a:rPr lang="en-US" sz="1400" b="1" kern="1200" dirty="0">
                <a:latin typeface="Montserrat Classic"/>
              </a:rPr>
              <a:t>Dual Vocation Education Training (VET) Training and Employment </a:t>
            </a:r>
          </a:p>
        </p:txBody>
      </p:sp>
      <p:sp>
        <p:nvSpPr>
          <p:cNvPr id="62" name="Forma libre: forma 61">
            <a:extLst>
              <a:ext uri="{FF2B5EF4-FFF2-40B4-BE49-F238E27FC236}">
                <a16:creationId xmlns:a16="http://schemas.microsoft.com/office/drawing/2014/main" id="{02215A24-908E-6B7F-7DCF-15ECB0A3907B}"/>
              </a:ext>
            </a:extLst>
          </p:cNvPr>
          <p:cNvSpPr/>
          <p:nvPr/>
        </p:nvSpPr>
        <p:spPr>
          <a:xfrm>
            <a:off x="5223106" y="2403141"/>
            <a:ext cx="6535502" cy="397612"/>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solidFill>
            <a:srgbClr val="FFE5E5"/>
          </a:solid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algn="ctr" defTabSz="222250">
              <a:lnSpc>
                <a:spcPct val="90000"/>
              </a:lnSpc>
              <a:spcBef>
                <a:spcPct val="0"/>
              </a:spcBef>
              <a:spcAft>
                <a:spcPct val="35000"/>
              </a:spcAft>
            </a:pPr>
            <a:r>
              <a:rPr lang="en-US" sz="1600" b="1" dirty="0">
                <a:solidFill>
                  <a:schemeClr val="bg2">
                    <a:lumMod val="10000"/>
                  </a:schemeClr>
                </a:solidFill>
                <a:latin typeface="Montserrat Classic"/>
              </a:rPr>
              <a:t>Three groups of actions: </a:t>
            </a:r>
          </a:p>
        </p:txBody>
      </p:sp>
      <p:sp>
        <p:nvSpPr>
          <p:cNvPr id="71" name="Forma libre: forma 70">
            <a:extLst>
              <a:ext uri="{FF2B5EF4-FFF2-40B4-BE49-F238E27FC236}">
                <a16:creationId xmlns:a16="http://schemas.microsoft.com/office/drawing/2014/main" id="{8C084D9C-F7F2-CCB1-A9A1-42B6884CF967}"/>
              </a:ext>
            </a:extLst>
          </p:cNvPr>
          <p:cNvSpPr/>
          <p:nvPr/>
        </p:nvSpPr>
        <p:spPr>
          <a:xfrm>
            <a:off x="9192701" y="4155840"/>
            <a:ext cx="2343680" cy="626714"/>
          </a:xfrm>
          <a:custGeom>
            <a:avLst/>
            <a:gdLst>
              <a:gd name="connsiteX0" fmla="*/ 0 w 1337185"/>
              <a:gd name="connsiteY0" fmla="*/ 83574 h 835741"/>
              <a:gd name="connsiteX1" fmla="*/ 83574 w 1337185"/>
              <a:gd name="connsiteY1" fmla="*/ 0 h 835741"/>
              <a:gd name="connsiteX2" fmla="*/ 1253611 w 1337185"/>
              <a:gd name="connsiteY2" fmla="*/ 0 h 835741"/>
              <a:gd name="connsiteX3" fmla="*/ 1337185 w 1337185"/>
              <a:gd name="connsiteY3" fmla="*/ 83574 h 835741"/>
              <a:gd name="connsiteX4" fmla="*/ 1337185 w 1337185"/>
              <a:gd name="connsiteY4" fmla="*/ 752167 h 835741"/>
              <a:gd name="connsiteX5" fmla="*/ 1253611 w 1337185"/>
              <a:gd name="connsiteY5" fmla="*/ 835741 h 835741"/>
              <a:gd name="connsiteX6" fmla="*/ 83574 w 1337185"/>
              <a:gd name="connsiteY6" fmla="*/ 835741 h 835741"/>
              <a:gd name="connsiteX7" fmla="*/ 0 w 1337185"/>
              <a:gd name="connsiteY7" fmla="*/ 752167 h 835741"/>
              <a:gd name="connsiteX8" fmla="*/ 0 w 1337185"/>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185" h="835741">
                <a:moveTo>
                  <a:pt x="0" y="83574"/>
                </a:moveTo>
                <a:cubicBezTo>
                  <a:pt x="0" y="37417"/>
                  <a:pt x="37417" y="0"/>
                  <a:pt x="83574" y="0"/>
                </a:cubicBezTo>
                <a:lnTo>
                  <a:pt x="1253611" y="0"/>
                </a:lnTo>
                <a:cubicBezTo>
                  <a:pt x="1299768" y="0"/>
                  <a:pt x="1337185" y="37417"/>
                  <a:pt x="1337185" y="83574"/>
                </a:cubicBezTo>
                <a:lnTo>
                  <a:pt x="1337185" y="752167"/>
                </a:lnTo>
                <a:cubicBezTo>
                  <a:pt x="1337185" y="798324"/>
                  <a:pt x="1299768" y="835741"/>
                  <a:pt x="1253611" y="835741"/>
                </a:cubicBezTo>
                <a:lnTo>
                  <a:pt x="83574" y="835741"/>
                </a:lnTo>
                <a:cubicBezTo>
                  <a:pt x="37417" y="835741"/>
                  <a:pt x="0" y="798324"/>
                  <a:pt x="0" y="752167"/>
                </a:cubicBezTo>
                <a:lnTo>
                  <a:pt x="0" y="83574"/>
                </a:lnTo>
                <a:close/>
              </a:path>
            </a:pathLst>
          </a:custGeom>
          <a:ln>
            <a:solidFill>
              <a:srgbClr val="FFA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243" tIns="40988" rIns="49243" bIns="40988" numCol="1" spcCol="1270" anchor="ctr" anchorCtr="0">
            <a:noAutofit/>
          </a:bodyPr>
          <a:lstStyle/>
          <a:p>
            <a:pPr algn="ctr" defTabSz="222250">
              <a:lnSpc>
                <a:spcPct val="90000"/>
              </a:lnSpc>
              <a:spcBef>
                <a:spcPct val="0"/>
              </a:spcBef>
              <a:spcAft>
                <a:spcPct val="35000"/>
              </a:spcAft>
            </a:pPr>
            <a:r>
              <a:rPr lang="en-US" sz="1400" b="1" dirty="0">
                <a:solidFill>
                  <a:schemeClr val="bg2">
                    <a:lumMod val="10000"/>
                  </a:schemeClr>
                </a:solidFill>
                <a:latin typeface="Montserrat Classic"/>
              </a:rPr>
              <a:t>Policy dialogues and workshops.</a:t>
            </a:r>
          </a:p>
        </p:txBody>
      </p:sp>
      <p:sp>
        <p:nvSpPr>
          <p:cNvPr id="106" name="Marcador de número de diapositiva 105">
            <a:extLst>
              <a:ext uri="{FF2B5EF4-FFF2-40B4-BE49-F238E27FC236}">
                <a16:creationId xmlns:a16="http://schemas.microsoft.com/office/drawing/2014/main" id="{5BE19BEA-1494-F277-7173-15FE11A4986F}"/>
              </a:ext>
            </a:extLst>
          </p:cNvPr>
          <p:cNvSpPr>
            <a:spLocks noGrp="1"/>
          </p:cNvSpPr>
          <p:nvPr>
            <p:ph type="sldNum" sz="quarter" idx="12"/>
          </p:nvPr>
        </p:nvSpPr>
        <p:spPr/>
        <p:txBody>
          <a:bodyPr/>
          <a:lstStyle/>
          <a:p>
            <a:fld id="{88C04601-8331-4504-ACA9-73645E8E0342}" type="slidenum">
              <a:rPr lang="es-ES" smtClean="0"/>
              <a:t>2</a:t>
            </a:fld>
            <a:endParaRPr lang="es-ES"/>
          </a:p>
        </p:txBody>
      </p:sp>
      <p:sp>
        <p:nvSpPr>
          <p:cNvPr id="110" name="Signo más 109">
            <a:extLst>
              <a:ext uri="{FF2B5EF4-FFF2-40B4-BE49-F238E27FC236}">
                <a16:creationId xmlns:a16="http://schemas.microsoft.com/office/drawing/2014/main" id="{0231373A-5708-9120-F9D3-2D987CF4AC59}"/>
              </a:ext>
            </a:extLst>
          </p:cNvPr>
          <p:cNvSpPr/>
          <p:nvPr/>
        </p:nvSpPr>
        <p:spPr>
          <a:xfrm>
            <a:off x="8538135" y="4286634"/>
            <a:ext cx="307910" cy="365125"/>
          </a:xfrm>
          <a:prstGeom prst="mathPlus">
            <a:avLst/>
          </a:prstGeom>
          <a:solidFill>
            <a:srgbClr val="C00000"/>
          </a:solidFill>
          <a:ln>
            <a:solidFill>
              <a:srgbClr val="FFA3A3"/>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n>
                <a:solidFill>
                  <a:srgbClr val="FFA3A3"/>
                </a:solidFill>
              </a:ln>
              <a:solidFill>
                <a:srgbClr val="FFE5E5"/>
              </a:solidFill>
            </a:endParaRPr>
          </a:p>
        </p:txBody>
      </p:sp>
      <p:grpSp>
        <p:nvGrpSpPr>
          <p:cNvPr id="10" name="Grupo 9">
            <a:extLst>
              <a:ext uri="{FF2B5EF4-FFF2-40B4-BE49-F238E27FC236}">
                <a16:creationId xmlns:a16="http://schemas.microsoft.com/office/drawing/2014/main" id="{D90029E8-6F35-6423-4308-92055CAB0C37}"/>
              </a:ext>
            </a:extLst>
          </p:cNvPr>
          <p:cNvGrpSpPr/>
          <p:nvPr/>
        </p:nvGrpSpPr>
        <p:grpSpPr>
          <a:xfrm>
            <a:off x="1208165" y="6052488"/>
            <a:ext cx="9508703" cy="740586"/>
            <a:chOff x="1208165" y="6052488"/>
            <a:chExt cx="9508703" cy="740586"/>
          </a:xfrm>
        </p:grpSpPr>
        <p:grpSp>
          <p:nvGrpSpPr>
            <p:cNvPr id="12" name="Grupo 11">
              <a:extLst>
                <a:ext uri="{FF2B5EF4-FFF2-40B4-BE49-F238E27FC236}">
                  <a16:creationId xmlns:a16="http://schemas.microsoft.com/office/drawing/2014/main" id="{56D2C612-1FE5-837B-9786-5DE606CB1584}"/>
                </a:ext>
              </a:extLst>
            </p:cNvPr>
            <p:cNvGrpSpPr/>
            <p:nvPr/>
          </p:nvGrpSpPr>
          <p:grpSpPr>
            <a:xfrm>
              <a:off x="1208165" y="6052488"/>
              <a:ext cx="9508703" cy="690145"/>
              <a:chOff x="760791" y="5950210"/>
              <a:chExt cx="11006438" cy="835181"/>
            </a:xfrm>
          </p:grpSpPr>
          <p:sp>
            <p:nvSpPr>
              <p:cNvPr id="14" name="Freeform 14">
                <a:extLst>
                  <a:ext uri="{FF2B5EF4-FFF2-40B4-BE49-F238E27FC236}">
                    <a16:creationId xmlns:a16="http://schemas.microsoft.com/office/drawing/2014/main" id="{8B391889-2E06-5B81-EAEC-7069335C97A6}"/>
                  </a:ext>
                </a:extLst>
              </p:cNvPr>
              <p:cNvSpPr/>
              <p:nvPr/>
            </p:nvSpPr>
            <p:spPr>
              <a:xfrm>
                <a:off x="10117198" y="6156426"/>
                <a:ext cx="1650031" cy="519129"/>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2"/>
                <a:stretch>
                  <a:fillRect/>
                </a:stretch>
              </a:blipFill>
            </p:spPr>
            <p:txBody>
              <a:bodyPr/>
              <a:lstStyle/>
              <a:p>
                <a:endParaRPr lang="es-ES" dirty="0"/>
              </a:p>
            </p:txBody>
          </p:sp>
          <p:pic>
            <p:nvPicPr>
              <p:cNvPr id="15" name="Picture 6" descr="LulaLAB Foundation">
                <a:extLst>
                  <a:ext uri="{FF2B5EF4-FFF2-40B4-BE49-F238E27FC236}">
                    <a16:creationId xmlns:a16="http://schemas.microsoft.com/office/drawing/2014/main" id="{D445A718-1246-29A3-7C03-3AC40DB2C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481F6482-136A-B4D6-3016-02C15AF876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Imagen 12" descr="Logotipo, nombre de la empresa&#10;&#10;Descripción generada automáticamente">
              <a:extLst>
                <a:ext uri="{FF2B5EF4-FFF2-40B4-BE49-F238E27FC236}">
                  <a16:creationId xmlns:a16="http://schemas.microsoft.com/office/drawing/2014/main" id="{1B2B8DD6-7653-482D-74B1-EF105711BA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grpSp>
        <p:nvGrpSpPr>
          <p:cNvPr id="17" name="Group 12">
            <a:extLst>
              <a:ext uri="{FF2B5EF4-FFF2-40B4-BE49-F238E27FC236}">
                <a16:creationId xmlns:a16="http://schemas.microsoft.com/office/drawing/2014/main" id="{C1B6560C-8DCC-836C-799E-EDEBEE7DEDC8}"/>
              </a:ext>
            </a:extLst>
          </p:cNvPr>
          <p:cNvGrpSpPr/>
          <p:nvPr/>
        </p:nvGrpSpPr>
        <p:grpSpPr>
          <a:xfrm>
            <a:off x="8884898" y="334067"/>
            <a:ext cx="3307102" cy="774000"/>
            <a:chOff x="0" y="0"/>
            <a:chExt cx="4333537" cy="1100800"/>
          </a:xfrm>
        </p:grpSpPr>
        <p:sp>
          <p:nvSpPr>
            <p:cNvPr id="18" name="Freeform 13">
              <a:extLst>
                <a:ext uri="{FF2B5EF4-FFF2-40B4-BE49-F238E27FC236}">
                  <a16:creationId xmlns:a16="http://schemas.microsoft.com/office/drawing/2014/main" id="{05DBA772-BF06-D67F-03D6-B885894D0C54}"/>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19" name="Group 12">
            <a:extLst>
              <a:ext uri="{FF2B5EF4-FFF2-40B4-BE49-F238E27FC236}">
                <a16:creationId xmlns:a16="http://schemas.microsoft.com/office/drawing/2014/main" id="{C90F949D-B5D2-5E86-20F8-E8CB4967B5FD}"/>
              </a:ext>
            </a:extLst>
          </p:cNvPr>
          <p:cNvGrpSpPr/>
          <p:nvPr/>
        </p:nvGrpSpPr>
        <p:grpSpPr>
          <a:xfrm>
            <a:off x="4557" y="315504"/>
            <a:ext cx="3306149" cy="774000"/>
            <a:chOff x="0" y="0"/>
            <a:chExt cx="4333537" cy="1100800"/>
          </a:xfrm>
        </p:grpSpPr>
        <p:sp>
          <p:nvSpPr>
            <p:cNvPr id="20" name="Freeform 13">
              <a:extLst>
                <a:ext uri="{FF2B5EF4-FFF2-40B4-BE49-F238E27FC236}">
                  <a16:creationId xmlns:a16="http://schemas.microsoft.com/office/drawing/2014/main" id="{3231CBF2-FC2D-5DD4-1951-042EDC6A448E}"/>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21" name="Grupo 20">
            <a:extLst>
              <a:ext uri="{FF2B5EF4-FFF2-40B4-BE49-F238E27FC236}">
                <a16:creationId xmlns:a16="http://schemas.microsoft.com/office/drawing/2014/main" id="{33BB6C7C-F03E-0E8A-43C8-0A9E52E39F5E}"/>
              </a:ext>
            </a:extLst>
          </p:cNvPr>
          <p:cNvGrpSpPr/>
          <p:nvPr/>
        </p:nvGrpSpPr>
        <p:grpSpPr>
          <a:xfrm>
            <a:off x="3519385" y="248274"/>
            <a:ext cx="5156834" cy="996950"/>
            <a:chOff x="0" y="0"/>
            <a:chExt cx="6339575" cy="1168400"/>
          </a:xfrm>
        </p:grpSpPr>
        <p:pic>
          <p:nvPicPr>
            <p:cNvPr id="22" name="Imagen 21" descr="Logotipo, nombre de la empresa">
              <a:extLst>
                <a:ext uri="{FF2B5EF4-FFF2-40B4-BE49-F238E27FC236}">
                  <a16:creationId xmlns:a16="http://schemas.microsoft.com/office/drawing/2014/main" id="{9BFD835E-554B-3D4D-6DCE-37B579A169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23" name="Imagen 22" descr="Texto">
              <a:extLst>
                <a:ext uri="{FF2B5EF4-FFF2-40B4-BE49-F238E27FC236}">
                  <a16:creationId xmlns:a16="http://schemas.microsoft.com/office/drawing/2014/main" id="{D6B043C1-2ECF-12DB-5E11-9108C5047E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spTree>
    <p:extLst>
      <p:ext uri="{BB962C8B-B14F-4D97-AF65-F5344CB8AC3E}">
        <p14:creationId xmlns:p14="http://schemas.microsoft.com/office/powerpoint/2010/main" val="338282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959428" y="1666450"/>
            <a:ext cx="8233179" cy="418250"/>
            <a:chOff x="4433439" y="1473567"/>
            <a:chExt cx="12635029" cy="868150"/>
          </a:xfrm>
        </p:grpSpPr>
        <p:sp>
          <p:nvSpPr>
            <p:cNvPr id="9" name="Freeform 9"/>
            <p:cNvSpPr/>
            <p:nvPr/>
          </p:nvSpPr>
          <p:spPr>
            <a:xfrm>
              <a:off x="4433439" y="1473567"/>
              <a:ext cx="12635029" cy="868150"/>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r>
                <a:rPr lang="en-US" sz="2000" spc="-93" dirty="0">
                  <a:solidFill>
                    <a:srgbClr val="FFFFFF"/>
                  </a:solidFill>
                  <a:latin typeface="Montserrat Classic"/>
                </a:rPr>
                <a:t> 2. Objectives </a:t>
              </a:r>
              <a:endParaRPr lang="en-US" spc="-93" dirty="0">
                <a:solidFill>
                  <a:srgbClr val="FFFFFF"/>
                </a:solidFill>
                <a:latin typeface="Montserrat Classic"/>
              </a:endParaRPr>
            </a:p>
          </p:txBody>
        </p:sp>
      </p:grpSp>
      <p:sp>
        <p:nvSpPr>
          <p:cNvPr id="55" name="Rectángulo 54">
            <a:extLst>
              <a:ext uri="{FF2B5EF4-FFF2-40B4-BE49-F238E27FC236}">
                <a16:creationId xmlns:a16="http://schemas.microsoft.com/office/drawing/2014/main" id="{DF96F6BB-8E9C-3818-73C6-5B5BE4C30495}"/>
              </a:ext>
            </a:extLst>
          </p:cNvPr>
          <p:cNvSpPr/>
          <p:nvPr/>
        </p:nvSpPr>
        <p:spPr>
          <a:xfrm>
            <a:off x="1660850" y="2574394"/>
            <a:ext cx="8929396" cy="3814759"/>
          </a:xfrm>
          <a:prstGeom prst="rect">
            <a:avLst/>
          </a:prstGeom>
          <a:ln>
            <a:noFill/>
          </a:ln>
        </p:spPr>
        <p:txBody>
          <a:bodyPr/>
          <a:lstStyle/>
          <a:p>
            <a:endParaRPr lang="es-ES"/>
          </a:p>
        </p:txBody>
      </p:sp>
      <p:sp>
        <p:nvSpPr>
          <p:cNvPr id="57" name="Forma libre: forma 56">
            <a:extLst>
              <a:ext uri="{FF2B5EF4-FFF2-40B4-BE49-F238E27FC236}">
                <a16:creationId xmlns:a16="http://schemas.microsoft.com/office/drawing/2014/main" id="{E3C1B28E-D66E-2914-7624-225AF0132586}"/>
              </a:ext>
            </a:extLst>
          </p:cNvPr>
          <p:cNvSpPr/>
          <p:nvPr/>
        </p:nvSpPr>
        <p:spPr>
          <a:xfrm>
            <a:off x="5952732" y="4028359"/>
            <a:ext cx="91440" cy="665345"/>
          </a:xfrm>
          <a:custGeom>
            <a:avLst/>
            <a:gdLst/>
            <a:ahLst/>
            <a:cxnLst/>
            <a:rect l="0" t="0" r="0" b="0"/>
            <a:pathLst>
              <a:path>
                <a:moveTo>
                  <a:pt x="45720" y="0"/>
                </a:moveTo>
                <a:lnTo>
                  <a:pt x="45720" y="665345"/>
                </a:lnTo>
              </a:path>
            </a:pathLst>
          </a:custGeom>
          <a:noFill/>
          <a:ln>
            <a:solidFill>
              <a:srgbClr val="C3000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ES"/>
          </a:p>
        </p:txBody>
      </p:sp>
      <p:grpSp>
        <p:nvGrpSpPr>
          <p:cNvPr id="84" name="Grupo 83">
            <a:extLst>
              <a:ext uri="{FF2B5EF4-FFF2-40B4-BE49-F238E27FC236}">
                <a16:creationId xmlns:a16="http://schemas.microsoft.com/office/drawing/2014/main" id="{02264CF5-737C-72D6-DD1A-7A6210040304}"/>
              </a:ext>
            </a:extLst>
          </p:cNvPr>
          <p:cNvGrpSpPr/>
          <p:nvPr/>
        </p:nvGrpSpPr>
        <p:grpSpPr>
          <a:xfrm>
            <a:off x="2058487" y="2221086"/>
            <a:ext cx="8134121" cy="3868221"/>
            <a:chOff x="2058487" y="2575656"/>
            <a:chExt cx="8134121" cy="3868221"/>
          </a:xfrm>
        </p:grpSpPr>
        <p:sp>
          <p:nvSpPr>
            <p:cNvPr id="56" name="Forma libre: forma 55">
              <a:extLst>
                <a:ext uri="{FF2B5EF4-FFF2-40B4-BE49-F238E27FC236}">
                  <a16:creationId xmlns:a16="http://schemas.microsoft.com/office/drawing/2014/main" id="{8F5452DA-0C57-3F59-E0AE-2E9B9C3199FF}"/>
                </a:ext>
              </a:extLst>
            </p:cNvPr>
            <p:cNvSpPr/>
            <p:nvPr/>
          </p:nvSpPr>
          <p:spPr>
            <a:xfrm>
              <a:off x="6002803" y="4066199"/>
              <a:ext cx="2796104" cy="665345"/>
            </a:xfrm>
            <a:custGeom>
              <a:avLst/>
              <a:gdLst/>
              <a:ahLst/>
              <a:cxnLst/>
              <a:rect l="0" t="0" r="0" b="0"/>
              <a:pathLst>
                <a:path>
                  <a:moveTo>
                    <a:pt x="0" y="0"/>
                  </a:moveTo>
                  <a:lnTo>
                    <a:pt x="0" y="453413"/>
                  </a:lnTo>
                  <a:lnTo>
                    <a:pt x="2796104" y="453413"/>
                  </a:lnTo>
                  <a:lnTo>
                    <a:pt x="2796104" y="665345"/>
                  </a:lnTo>
                </a:path>
              </a:pathLst>
            </a:custGeom>
            <a:noFill/>
            <a:ln>
              <a:solidFill>
                <a:srgbClr val="C30000"/>
              </a:solidFill>
            </a:ln>
          </p:spPr>
          <p:style>
            <a:lnRef idx="1">
              <a:schemeClr val="accent2"/>
            </a:lnRef>
            <a:fillRef idx="0">
              <a:schemeClr val="accent2"/>
            </a:fillRef>
            <a:effectRef idx="0">
              <a:schemeClr val="accent2"/>
            </a:effectRef>
            <a:fontRef idx="minor">
              <a:schemeClr val="tx1">
                <a:hueOff val="0"/>
                <a:satOff val="0"/>
                <a:lumOff val="0"/>
                <a:alphaOff val="0"/>
              </a:schemeClr>
            </a:fontRef>
          </p:style>
          <p:txBody>
            <a:bodyPr/>
            <a:lstStyle/>
            <a:p>
              <a:endParaRPr lang="es-ES"/>
            </a:p>
          </p:txBody>
        </p:sp>
        <p:sp>
          <p:nvSpPr>
            <p:cNvPr id="58" name="Forma libre: forma 57">
              <a:extLst>
                <a:ext uri="{FF2B5EF4-FFF2-40B4-BE49-F238E27FC236}">
                  <a16:creationId xmlns:a16="http://schemas.microsoft.com/office/drawing/2014/main" id="{232F5396-7125-B248-2765-0647E85653A1}"/>
                </a:ext>
              </a:extLst>
            </p:cNvPr>
            <p:cNvSpPr/>
            <p:nvPr/>
          </p:nvSpPr>
          <p:spPr>
            <a:xfrm>
              <a:off x="3204570" y="4066199"/>
              <a:ext cx="2796104" cy="665345"/>
            </a:xfrm>
            <a:custGeom>
              <a:avLst/>
              <a:gdLst/>
              <a:ahLst/>
              <a:cxnLst/>
              <a:rect l="0" t="0" r="0" b="0"/>
              <a:pathLst>
                <a:path>
                  <a:moveTo>
                    <a:pt x="2796104" y="0"/>
                  </a:moveTo>
                  <a:lnTo>
                    <a:pt x="2796104" y="453413"/>
                  </a:lnTo>
                  <a:lnTo>
                    <a:pt x="0" y="453413"/>
                  </a:lnTo>
                  <a:lnTo>
                    <a:pt x="0" y="665345"/>
                  </a:lnTo>
                </a:path>
              </a:pathLst>
            </a:custGeom>
            <a:noFill/>
            <a:ln>
              <a:solidFill>
                <a:srgbClr val="C30000"/>
              </a:solidFill>
            </a:ln>
          </p:spPr>
          <p:style>
            <a:lnRef idx="1">
              <a:schemeClr val="accent2"/>
            </a:lnRef>
            <a:fillRef idx="0">
              <a:schemeClr val="accent2"/>
            </a:fillRef>
            <a:effectRef idx="0">
              <a:schemeClr val="accent2"/>
            </a:effectRef>
            <a:fontRef idx="minor">
              <a:schemeClr val="tx1">
                <a:hueOff val="0"/>
                <a:satOff val="0"/>
                <a:lumOff val="0"/>
                <a:alphaOff val="0"/>
              </a:schemeClr>
            </a:fontRef>
          </p:style>
          <p:txBody>
            <a:bodyPr/>
            <a:lstStyle/>
            <a:p>
              <a:endParaRPr lang="es-ES"/>
            </a:p>
          </p:txBody>
        </p:sp>
        <p:sp>
          <p:nvSpPr>
            <p:cNvPr id="59" name="Rectángulo: esquinas redondeadas 58">
              <a:extLst>
                <a:ext uri="{FF2B5EF4-FFF2-40B4-BE49-F238E27FC236}">
                  <a16:creationId xmlns:a16="http://schemas.microsoft.com/office/drawing/2014/main" id="{B97A2432-7BB7-11CA-8671-73CDEF60E70E}"/>
                </a:ext>
              </a:extLst>
            </p:cNvPr>
            <p:cNvSpPr/>
            <p:nvPr/>
          </p:nvSpPr>
          <p:spPr>
            <a:xfrm>
              <a:off x="2058487" y="2575656"/>
              <a:ext cx="2287721" cy="1452703"/>
            </a:xfrm>
            <a:prstGeom prst="roundRect">
              <a:avLst>
                <a:gd name="adj" fmla="val 10000"/>
              </a:avLst>
            </a:prstGeom>
            <a:solidFill>
              <a:srgbClr val="FFE5E5"/>
            </a:solidFill>
            <a:ln>
              <a:solidFill>
                <a:srgbClr val="FFA3A3"/>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a:lstStyle/>
            <a:p>
              <a:endParaRPr lang="es-ES" dirty="0"/>
            </a:p>
          </p:txBody>
        </p:sp>
        <p:sp>
          <p:nvSpPr>
            <p:cNvPr id="60" name="Forma libre: forma 59">
              <a:extLst>
                <a:ext uri="{FF2B5EF4-FFF2-40B4-BE49-F238E27FC236}">
                  <a16:creationId xmlns:a16="http://schemas.microsoft.com/office/drawing/2014/main" id="{2C1BD2E6-A451-5A6D-B740-24CD88C08F39}"/>
                </a:ext>
              </a:extLst>
            </p:cNvPr>
            <p:cNvSpPr/>
            <p:nvPr/>
          </p:nvSpPr>
          <p:spPr>
            <a:xfrm>
              <a:off x="2312678" y="2707322"/>
              <a:ext cx="2287721" cy="1618506"/>
            </a:xfrm>
            <a:custGeom>
              <a:avLst/>
              <a:gdLst>
                <a:gd name="connsiteX0" fmla="*/ 0 w 2287721"/>
                <a:gd name="connsiteY0" fmla="*/ 145270 h 1452703"/>
                <a:gd name="connsiteX1" fmla="*/ 145270 w 2287721"/>
                <a:gd name="connsiteY1" fmla="*/ 0 h 1452703"/>
                <a:gd name="connsiteX2" fmla="*/ 2142451 w 2287721"/>
                <a:gd name="connsiteY2" fmla="*/ 0 h 1452703"/>
                <a:gd name="connsiteX3" fmla="*/ 2287721 w 2287721"/>
                <a:gd name="connsiteY3" fmla="*/ 145270 h 1452703"/>
                <a:gd name="connsiteX4" fmla="*/ 2287721 w 2287721"/>
                <a:gd name="connsiteY4" fmla="*/ 1307433 h 1452703"/>
                <a:gd name="connsiteX5" fmla="*/ 2142451 w 2287721"/>
                <a:gd name="connsiteY5" fmla="*/ 1452703 h 1452703"/>
                <a:gd name="connsiteX6" fmla="*/ 145270 w 2287721"/>
                <a:gd name="connsiteY6" fmla="*/ 1452703 h 1452703"/>
                <a:gd name="connsiteX7" fmla="*/ 0 w 2287721"/>
                <a:gd name="connsiteY7" fmla="*/ 1307433 h 1452703"/>
                <a:gd name="connsiteX8" fmla="*/ 0 w 2287721"/>
                <a:gd name="connsiteY8" fmla="*/ 145270 h 145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21" h="1452703">
                  <a:moveTo>
                    <a:pt x="0" y="145270"/>
                  </a:moveTo>
                  <a:cubicBezTo>
                    <a:pt x="0" y="65040"/>
                    <a:pt x="65040" y="0"/>
                    <a:pt x="145270" y="0"/>
                  </a:cubicBezTo>
                  <a:lnTo>
                    <a:pt x="2142451" y="0"/>
                  </a:lnTo>
                  <a:cubicBezTo>
                    <a:pt x="2222681" y="0"/>
                    <a:pt x="2287721" y="65040"/>
                    <a:pt x="2287721" y="145270"/>
                  </a:cubicBezTo>
                  <a:lnTo>
                    <a:pt x="2287721" y="1307433"/>
                  </a:lnTo>
                  <a:cubicBezTo>
                    <a:pt x="2287721" y="1387663"/>
                    <a:pt x="2222681" y="1452703"/>
                    <a:pt x="2142451" y="1452703"/>
                  </a:cubicBezTo>
                  <a:lnTo>
                    <a:pt x="145270" y="1452703"/>
                  </a:lnTo>
                  <a:cubicBezTo>
                    <a:pt x="65040" y="1452703"/>
                    <a:pt x="0" y="1387663"/>
                    <a:pt x="0" y="1307433"/>
                  </a:cubicBezTo>
                  <a:lnTo>
                    <a:pt x="0" y="145270"/>
                  </a:lnTo>
                  <a:close/>
                </a:path>
              </a:pathLst>
            </a:custGeom>
            <a:ln>
              <a:solidFill>
                <a:srgbClr val="FFA3A3"/>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268" tIns="88268" rIns="88268" bIns="8826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Montserrat Classic"/>
                </a:rPr>
                <a:t>The </a:t>
              </a:r>
              <a:r>
                <a:rPr lang="en-US" sz="1400" b="1" kern="1200" dirty="0">
                  <a:latin typeface="Montserrat Classic"/>
                </a:rPr>
                <a:t>global objective</a:t>
              </a:r>
              <a:r>
                <a:rPr lang="en-US" sz="1400" kern="1200" dirty="0">
                  <a:latin typeface="Montserrat Classic"/>
                </a:rPr>
                <a:t> of the EYWA project is to strengthen the capacity of national and local CSOs in SA, particularly women and youth organizations, to engage in gender equality and youth inclusion. </a:t>
              </a:r>
            </a:p>
          </p:txBody>
        </p:sp>
        <p:sp>
          <p:nvSpPr>
            <p:cNvPr id="61" name="Rectángulo: esquinas redondeadas 60">
              <a:extLst>
                <a:ext uri="{FF2B5EF4-FFF2-40B4-BE49-F238E27FC236}">
                  <a16:creationId xmlns:a16="http://schemas.microsoft.com/office/drawing/2014/main" id="{50B74E82-FB30-F96C-60B8-D34F9E073500}"/>
                </a:ext>
              </a:extLst>
            </p:cNvPr>
            <p:cNvSpPr/>
            <p:nvPr/>
          </p:nvSpPr>
          <p:spPr>
            <a:xfrm>
              <a:off x="4854591" y="2575656"/>
              <a:ext cx="2287721" cy="1452703"/>
            </a:xfrm>
            <a:prstGeom prst="roundRect">
              <a:avLst>
                <a:gd name="adj" fmla="val 10000"/>
              </a:avLst>
            </a:prstGeom>
            <a:solidFill>
              <a:srgbClr val="FFE5E5"/>
            </a:solidFill>
            <a:ln>
              <a:solidFill>
                <a:srgbClr val="FFA3A3"/>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a:lstStyle/>
            <a:p>
              <a:endParaRPr lang="es-ES"/>
            </a:p>
          </p:txBody>
        </p:sp>
        <p:sp>
          <p:nvSpPr>
            <p:cNvPr id="62" name="Forma libre: forma 61">
              <a:extLst>
                <a:ext uri="{FF2B5EF4-FFF2-40B4-BE49-F238E27FC236}">
                  <a16:creationId xmlns:a16="http://schemas.microsoft.com/office/drawing/2014/main" id="{0D8906CF-4C6E-3833-A5BB-3D7932FECA5E}"/>
                </a:ext>
              </a:extLst>
            </p:cNvPr>
            <p:cNvSpPr/>
            <p:nvPr/>
          </p:nvSpPr>
          <p:spPr>
            <a:xfrm>
              <a:off x="5108782" y="2707322"/>
              <a:ext cx="2287721" cy="1618506"/>
            </a:xfrm>
            <a:custGeom>
              <a:avLst/>
              <a:gdLst>
                <a:gd name="connsiteX0" fmla="*/ 0 w 2287721"/>
                <a:gd name="connsiteY0" fmla="*/ 145270 h 1452703"/>
                <a:gd name="connsiteX1" fmla="*/ 145270 w 2287721"/>
                <a:gd name="connsiteY1" fmla="*/ 0 h 1452703"/>
                <a:gd name="connsiteX2" fmla="*/ 2142451 w 2287721"/>
                <a:gd name="connsiteY2" fmla="*/ 0 h 1452703"/>
                <a:gd name="connsiteX3" fmla="*/ 2287721 w 2287721"/>
                <a:gd name="connsiteY3" fmla="*/ 145270 h 1452703"/>
                <a:gd name="connsiteX4" fmla="*/ 2287721 w 2287721"/>
                <a:gd name="connsiteY4" fmla="*/ 1307433 h 1452703"/>
                <a:gd name="connsiteX5" fmla="*/ 2142451 w 2287721"/>
                <a:gd name="connsiteY5" fmla="*/ 1452703 h 1452703"/>
                <a:gd name="connsiteX6" fmla="*/ 145270 w 2287721"/>
                <a:gd name="connsiteY6" fmla="*/ 1452703 h 1452703"/>
                <a:gd name="connsiteX7" fmla="*/ 0 w 2287721"/>
                <a:gd name="connsiteY7" fmla="*/ 1307433 h 1452703"/>
                <a:gd name="connsiteX8" fmla="*/ 0 w 2287721"/>
                <a:gd name="connsiteY8" fmla="*/ 145270 h 145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21" h="1452703">
                  <a:moveTo>
                    <a:pt x="0" y="145270"/>
                  </a:moveTo>
                  <a:cubicBezTo>
                    <a:pt x="0" y="65040"/>
                    <a:pt x="65040" y="0"/>
                    <a:pt x="145270" y="0"/>
                  </a:cubicBezTo>
                  <a:lnTo>
                    <a:pt x="2142451" y="0"/>
                  </a:lnTo>
                  <a:cubicBezTo>
                    <a:pt x="2222681" y="0"/>
                    <a:pt x="2287721" y="65040"/>
                    <a:pt x="2287721" y="145270"/>
                  </a:cubicBezTo>
                  <a:lnTo>
                    <a:pt x="2287721" y="1307433"/>
                  </a:lnTo>
                  <a:cubicBezTo>
                    <a:pt x="2287721" y="1387663"/>
                    <a:pt x="2222681" y="1452703"/>
                    <a:pt x="2142451" y="1452703"/>
                  </a:cubicBezTo>
                  <a:lnTo>
                    <a:pt x="145270" y="1452703"/>
                  </a:lnTo>
                  <a:cubicBezTo>
                    <a:pt x="65040" y="1452703"/>
                    <a:pt x="0" y="1387663"/>
                    <a:pt x="0" y="1307433"/>
                  </a:cubicBezTo>
                  <a:lnTo>
                    <a:pt x="0" y="145270"/>
                  </a:lnTo>
                  <a:close/>
                </a:path>
              </a:pathLst>
            </a:custGeom>
            <a:ln>
              <a:solidFill>
                <a:srgbClr val="FFA3A3"/>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268" tIns="88268" rIns="88268" bIns="8826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Montserrat Classic"/>
                </a:rPr>
                <a:t>The </a:t>
              </a:r>
              <a:r>
                <a:rPr lang="en-US" sz="1400" b="1" kern="1200" dirty="0">
                  <a:latin typeface="Montserrat Classic"/>
                </a:rPr>
                <a:t>specific objective</a:t>
              </a:r>
              <a:r>
                <a:rPr lang="en-US" sz="1400" kern="1200" dirty="0">
                  <a:latin typeface="Montserrat Classic"/>
                </a:rPr>
                <a:t> of the project is to enhance the economic empowerment and financial inclusion of youth and women coming from underprivileged areas of Gauteng province, with three priorities: </a:t>
              </a:r>
            </a:p>
          </p:txBody>
        </p:sp>
        <p:sp>
          <p:nvSpPr>
            <p:cNvPr id="63" name="Rectángulo: esquinas redondeadas 62">
              <a:extLst>
                <a:ext uri="{FF2B5EF4-FFF2-40B4-BE49-F238E27FC236}">
                  <a16:creationId xmlns:a16="http://schemas.microsoft.com/office/drawing/2014/main" id="{CAA1CDD4-2CFD-D6E6-3CF4-9CD49FBBF4F2}"/>
                </a:ext>
              </a:extLst>
            </p:cNvPr>
            <p:cNvSpPr/>
            <p:nvPr/>
          </p:nvSpPr>
          <p:spPr>
            <a:xfrm>
              <a:off x="2058487" y="4693705"/>
              <a:ext cx="2287721" cy="1452703"/>
            </a:xfrm>
            <a:prstGeom prst="roundRect">
              <a:avLst>
                <a:gd name="adj" fmla="val 10000"/>
              </a:avLst>
            </a:prstGeom>
            <a:solidFill>
              <a:srgbClr val="FFE5E5"/>
            </a:solidFill>
            <a:ln>
              <a:solidFill>
                <a:srgbClr val="FFA3A3"/>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a:lstStyle/>
            <a:p>
              <a:endParaRPr lang="es-ES"/>
            </a:p>
          </p:txBody>
        </p:sp>
        <p:sp>
          <p:nvSpPr>
            <p:cNvPr id="64" name="Forma libre: forma 63">
              <a:extLst>
                <a:ext uri="{FF2B5EF4-FFF2-40B4-BE49-F238E27FC236}">
                  <a16:creationId xmlns:a16="http://schemas.microsoft.com/office/drawing/2014/main" id="{1244122D-E6A6-AA9F-5862-DBCFCDEE43D4}"/>
                </a:ext>
              </a:extLst>
            </p:cNvPr>
            <p:cNvSpPr/>
            <p:nvPr/>
          </p:nvSpPr>
          <p:spPr>
            <a:xfrm>
              <a:off x="2312678" y="4825371"/>
              <a:ext cx="2287721" cy="1618506"/>
            </a:xfrm>
            <a:custGeom>
              <a:avLst/>
              <a:gdLst>
                <a:gd name="connsiteX0" fmla="*/ 0 w 2287721"/>
                <a:gd name="connsiteY0" fmla="*/ 145270 h 1452703"/>
                <a:gd name="connsiteX1" fmla="*/ 145270 w 2287721"/>
                <a:gd name="connsiteY1" fmla="*/ 0 h 1452703"/>
                <a:gd name="connsiteX2" fmla="*/ 2142451 w 2287721"/>
                <a:gd name="connsiteY2" fmla="*/ 0 h 1452703"/>
                <a:gd name="connsiteX3" fmla="*/ 2287721 w 2287721"/>
                <a:gd name="connsiteY3" fmla="*/ 145270 h 1452703"/>
                <a:gd name="connsiteX4" fmla="*/ 2287721 w 2287721"/>
                <a:gd name="connsiteY4" fmla="*/ 1307433 h 1452703"/>
                <a:gd name="connsiteX5" fmla="*/ 2142451 w 2287721"/>
                <a:gd name="connsiteY5" fmla="*/ 1452703 h 1452703"/>
                <a:gd name="connsiteX6" fmla="*/ 145270 w 2287721"/>
                <a:gd name="connsiteY6" fmla="*/ 1452703 h 1452703"/>
                <a:gd name="connsiteX7" fmla="*/ 0 w 2287721"/>
                <a:gd name="connsiteY7" fmla="*/ 1307433 h 1452703"/>
                <a:gd name="connsiteX8" fmla="*/ 0 w 2287721"/>
                <a:gd name="connsiteY8" fmla="*/ 145270 h 145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21" h="1452703">
                  <a:moveTo>
                    <a:pt x="0" y="145270"/>
                  </a:moveTo>
                  <a:cubicBezTo>
                    <a:pt x="0" y="65040"/>
                    <a:pt x="65040" y="0"/>
                    <a:pt x="145270" y="0"/>
                  </a:cubicBezTo>
                  <a:lnTo>
                    <a:pt x="2142451" y="0"/>
                  </a:lnTo>
                  <a:cubicBezTo>
                    <a:pt x="2222681" y="0"/>
                    <a:pt x="2287721" y="65040"/>
                    <a:pt x="2287721" y="145270"/>
                  </a:cubicBezTo>
                  <a:lnTo>
                    <a:pt x="2287721" y="1307433"/>
                  </a:lnTo>
                  <a:cubicBezTo>
                    <a:pt x="2287721" y="1387663"/>
                    <a:pt x="2222681" y="1452703"/>
                    <a:pt x="2142451" y="1452703"/>
                  </a:cubicBezTo>
                  <a:lnTo>
                    <a:pt x="145270" y="1452703"/>
                  </a:lnTo>
                  <a:cubicBezTo>
                    <a:pt x="65040" y="1452703"/>
                    <a:pt x="0" y="1387663"/>
                    <a:pt x="0" y="1307433"/>
                  </a:cubicBezTo>
                  <a:lnTo>
                    <a:pt x="0" y="145270"/>
                  </a:lnTo>
                  <a:close/>
                </a:path>
              </a:pathLst>
            </a:custGeom>
            <a:ln>
              <a:solidFill>
                <a:srgbClr val="FFA3A3"/>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268" tIns="88268" rIns="88268" bIns="8826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Montserrat Classic"/>
                </a:rPr>
                <a:t>1. Supporting entrepreneurship and self-employment of women and young people in the formal and informal economy, acting on the green transition value chains.</a:t>
              </a:r>
            </a:p>
          </p:txBody>
        </p:sp>
        <p:sp>
          <p:nvSpPr>
            <p:cNvPr id="65" name="Rectángulo: esquinas redondeadas 64">
              <a:extLst>
                <a:ext uri="{FF2B5EF4-FFF2-40B4-BE49-F238E27FC236}">
                  <a16:creationId xmlns:a16="http://schemas.microsoft.com/office/drawing/2014/main" id="{3AF57BFD-122B-EE76-411C-647F540B4D96}"/>
                </a:ext>
              </a:extLst>
            </p:cNvPr>
            <p:cNvSpPr/>
            <p:nvPr/>
          </p:nvSpPr>
          <p:spPr>
            <a:xfrm>
              <a:off x="4854591" y="4693705"/>
              <a:ext cx="2287721" cy="1452703"/>
            </a:xfrm>
            <a:prstGeom prst="roundRect">
              <a:avLst>
                <a:gd name="adj" fmla="val 10000"/>
              </a:avLst>
            </a:prstGeom>
            <a:solidFill>
              <a:srgbClr val="FFE5E5"/>
            </a:solidFill>
            <a:ln>
              <a:solidFill>
                <a:srgbClr val="FFA3A3"/>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a:lstStyle/>
            <a:p>
              <a:endParaRPr lang="es-ES"/>
            </a:p>
          </p:txBody>
        </p:sp>
        <p:sp>
          <p:nvSpPr>
            <p:cNvPr id="66" name="Forma libre: forma 65">
              <a:extLst>
                <a:ext uri="{FF2B5EF4-FFF2-40B4-BE49-F238E27FC236}">
                  <a16:creationId xmlns:a16="http://schemas.microsoft.com/office/drawing/2014/main" id="{0ABB4797-A758-A31C-12B4-55547409F193}"/>
                </a:ext>
              </a:extLst>
            </p:cNvPr>
            <p:cNvSpPr/>
            <p:nvPr/>
          </p:nvSpPr>
          <p:spPr>
            <a:xfrm>
              <a:off x="5108782" y="4825371"/>
              <a:ext cx="2287721" cy="1618506"/>
            </a:xfrm>
            <a:custGeom>
              <a:avLst/>
              <a:gdLst>
                <a:gd name="connsiteX0" fmla="*/ 0 w 2287721"/>
                <a:gd name="connsiteY0" fmla="*/ 145270 h 1452703"/>
                <a:gd name="connsiteX1" fmla="*/ 145270 w 2287721"/>
                <a:gd name="connsiteY1" fmla="*/ 0 h 1452703"/>
                <a:gd name="connsiteX2" fmla="*/ 2142451 w 2287721"/>
                <a:gd name="connsiteY2" fmla="*/ 0 h 1452703"/>
                <a:gd name="connsiteX3" fmla="*/ 2287721 w 2287721"/>
                <a:gd name="connsiteY3" fmla="*/ 145270 h 1452703"/>
                <a:gd name="connsiteX4" fmla="*/ 2287721 w 2287721"/>
                <a:gd name="connsiteY4" fmla="*/ 1307433 h 1452703"/>
                <a:gd name="connsiteX5" fmla="*/ 2142451 w 2287721"/>
                <a:gd name="connsiteY5" fmla="*/ 1452703 h 1452703"/>
                <a:gd name="connsiteX6" fmla="*/ 145270 w 2287721"/>
                <a:gd name="connsiteY6" fmla="*/ 1452703 h 1452703"/>
                <a:gd name="connsiteX7" fmla="*/ 0 w 2287721"/>
                <a:gd name="connsiteY7" fmla="*/ 1307433 h 1452703"/>
                <a:gd name="connsiteX8" fmla="*/ 0 w 2287721"/>
                <a:gd name="connsiteY8" fmla="*/ 145270 h 145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21" h="1452703">
                  <a:moveTo>
                    <a:pt x="0" y="145270"/>
                  </a:moveTo>
                  <a:cubicBezTo>
                    <a:pt x="0" y="65040"/>
                    <a:pt x="65040" y="0"/>
                    <a:pt x="145270" y="0"/>
                  </a:cubicBezTo>
                  <a:lnTo>
                    <a:pt x="2142451" y="0"/>
                  </a:lnTo>
                  <a:cubicBezTo>
                    <a:pt x="2222681" y="0"/>
                    <a:pt x="2287721" y="65040"/>
                    <a:pt x="2287721" y="145270"/>
                  </a:cubicBezTo>
                  <a:lnTo>
                    <a:pt x="2287721" y="1307433"/>
                  </a:lnTo>
                  <a:cubicBezTo>
                    <a:pt x="2287721" y="1387663"/>
                    <a:pt x="2222681" y="1452703"/>
                    <a:pt x="2142451" y="1452703"/>
                  </a:cubicBezTo>
                  <a:lnTo>
                    <a:pt x="145270" y="1452703"/>
                  </a:lnTo>
                  <a:cubicBezTo>
                    <a:pt x="65040" y="1452703"/>
                    <a:pt x="0" y="1387663"/>
                    <a:pt x="0" y="1307433"/>
                  </a:cubicBezTo>
                  <a:lnTo>
                    <a:pt x="0" y="145270"/>
                  </a:lnTo>
                  <a:close/>
                </a:path>
              </a:pathLst>
            </a:custGeom>
            <a:ln>
              <a:solidFill>
                <a:srgbClr val="FFA3A3"/>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268" tIns="88268" rIns="88268" bIns="8826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Montserrat Classic"/>
                </a:rPr>
                <a:t>2. Building the capacity and voice of women and youth networks and ensuring their participation in policy dialogue and decision making on their economic empowerment.</a:t>
              </a:r>
            </a:p>
          </p:txBody>
        </p:sp>
        <p:sp>
          <p:nvSpPr>
            <p:cNvPr id="67" name="Rectángulo: esquinas redondeadas 66">
              <a:extLst>
                <a:ext uri="{FF2B5EF4-FFF2-40B4-BE49-F238E27FC236}">
                  <a16:creationId xmlns:a16="http://schemas.microsoft.com/office/drawing/2014/main" id="{90FB1142-8043-DEA5-7A01-C2E244E7D01D}"/>
                </a:ext>
              </a:extLst>
            </p:cNvPr>
            <p:cNvSpPr/>
            <p:nvPr/>
          </p:nvSpPr>
          <p:spPr>
            <a:xfrm>
              <a:off x="7650695" y="4693705"/>
              <a:ext cx="2287721" cy="1452703"/>
            </a:xfrm>
            <a:prstGeom prst="roundRect">
              <a:avLst>
                <a:gd name="adj" fmla="val 10000"/>
              </a:avLst>
            </a:prstGeom>
            <a:solidFill>
              <a:srgbClr val="FFE5E5"/>
            </a:solidFill>
            <a:ln>
              <a:solidFill>
                <a:srgbClr val="FFA3A3"/>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a:lstStyle/>
            <a:p>
              <a:endParaRPr lang="es-ES"/>
            </a:p>
          </p:txBody>
        </p:sp>
        <p:sp>
          <p:nvSpPr>
            <p:cNvPr id="68" name="Forma libre: forma 67">
              <a:extLst>
                <a:ext uri="{FF2B5EF4-FFF2-40B4-BE49-F238E27FC236}">
                  <a16:creationId xmlns:a16="http://schemas.microsoft.com/office/drawing/2014/main" id="{E2022790-A54D-7ADA-6D56-0B2B2027550C}"/>
                </a:ext>
              </a:extLst>
            </p:cNvPr>
            <p:cNvSpPr/>
            <p:nvPr/>
          </p:nvSpPr>
          <p:spPr>
            <a:xfrm>
              <a:off x="7904887" y="4825371"/>
              <a:ext cx="2287721" cy="1618506"/>
            </a:xfrm>
            <a:custGeom>
              <a:avLst/>
              <a:gdLst>
                <a:gd name="connsiteX0" fmla="*/ 0 w 2287721"/>
                <a:gd name="connsiteY0" fmla="*/ 145270 h 1452703"/>
                <a:gd name="connsiteX1" fmla="*/ 145270 w 2287721"/>
                <a:gd name="connsiteY1" fmla="*/ 0 h 1452703"/>
                <a:gd name="connsiteX2" fmla="*/ 2142451 w 2287721"/>
                <a:gd name="connsiteY2" fmla="*/ 0 h 1452703"/>
                <a:gd name="connsiteX3" fmla="*/ 2287721 w 2287721"/>
                <a:gd name="connsiteY3" fmla="*/ 145270 h 1452703"/>
                <a:gd name="connsiteX4" fmla="*/ 2287721 w 2287721"/>
                <a:gd name="connsiteY4" fmla="*/ 1307433 h 1452703"/>
                <a:gd name="connsiteX5" fmla="*/ 2142451 w 2287721"/>
                <a:gd name="connsiteY5" fmla="*/ 1452703 h 1452703"/>
                <a:gd name="connsiteX6" fmla="*/ 145270 w 2287721"/>
                <a:gd name="connsiteY6" fmla="*/ 1452703 h 1452703"/>
                <a:gd name="connsiteX7" fmla="*/ 0 w 2287721"/>
                <a:gd name="connsiteY7" fmla="*/ 1307433 h 1452703"/>
                <a:gd name="connsiteX8" fmla="*/ 0 w 2287721"/>
                <a:gd name="connsiteY8" fmla="*/ 145270 h 145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21" h="1452703">
                  <a:moveTo>
                    <a:pt x="0" y="145270"/>
                  </a:moveTo>
                  <a:cubicBezTo>
                    <a:pt x="0" y="65040"/>
                    <a:pt x="65040" y="0"/>
                    <a:pt x="145270" y="0"/>
                  </a:cubicBezTo>
                  <a:lnTo>
                    <a:pt x="2142451" y="0"/>
                  </a:lnTo>
                  <a:cubicBezTo>
                    <a:pt x="2222681" y="0"/>
                    <a:pt x="2287721" y="65040"/>
                    <a:pt x="2287721" y="145270"/>
                  </a:cubicBezTo>
                  <a:lnTo>
                    <a:pt x="2287721" y="1307433"/>
                  </a:lnTo>
                  <a:cubicBezTo>
                    <a:pt x="2287721" y="1387663"/>
                    <a:pt x="2222681" y="1452703"/>
                    <a:pt x="2142451" y="1452703"/>
                  </a:cubicBezTo>
                  <a:lnTo>
                    <a:pt x="145270" y="1452703"/>
                  </a:lnTo>
                  <a:cubicBezTo>
                    <a:pt x="65040" y="1452703"/>
                    <a:pt x="0" y="1387663"/>
                    <a:pt x="0" y="1307433"/>
                  </a:cubicBezTo>
                  <a:lnTo>
                    <a:pt x="0" y="145270"/>
                  </a:lnTo>
                  <a:close/>
                </a:path>
              </a:pathLst>
            </a:custGeom>
            <a:ln>
              <a:solidFill>
                <a:srgbClr val="FFA3A3"/>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268" tIns="88268" rIns="88268" bIns="88268"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Montserrat Classic"/>
                </a:rPr>
                <a:t>3. Supporting actions that aim to prevent gender-based violence.</a:t>
              </a:r>
            </a:p>
          </p:txBody>
        </p:sp>
      </p:grpSp>
      <p:sp>
        <p:nvSpPr>
          <p:cNvPr id="106" name="Marcador de número de diapositiva 105">
            <a:extLst>
              <a:ext uri="{FF2B5EF4-FFF2-40B4-BE49-F238E27FC236}">
                <a16:creationId xmlns:a16="http://schemas.microsoft.com/office/drawing/2014/main" id="{8DA9F3A3-687F-0A16-A552-D10222EEDE36}"/>
              </a:ext>
            </a:extLst>
          </p:cNvPr>
          <p:cNvSpPr>
            <a:spLocks noGrp="1"/>
          </p:cNvSpPr>
          <p:nvPr>
            <p:ph type="sldNum" sz="quarter" idx="12"/>
          </p:nvPr>
        </p:nvSpPr>
        <p:spPr/>
        <p:txBody>
          <a:bodyPr/>
          <a:lstStyle/>
          <a:p>
            <a:fld id="{88C04601-8331-4504-ACA9-73645E8E0342}" type="slidenum">
              <a:rPr lang="es-ES" smtClean="0"/>
              <a:t>3</a:t>
            </a:fld>
            <a:endParaRPr lang="es-ES"/>
          </a:p>
        </p:txBody>
      </p:sp>
      <p:grpSp>
        <p:nvGrpSpPr>
          <p:cNvPr id="14" name="Grupo 13">
            <a:extLst>
              <a:ext uri="{FF2B5EF4-FFF2-40B4-BE49-F238E27FC236}">
                <a16:creationId xmlns:a16="http://schemas.microsoft.com/office/drawing/2014/main" id="{E8922D49-1937-CBD0-634E-105FEAA37B9F}"/>
              </a:ext>
            </a:extLst>
          </p:cNvPr>
          <p:cNvGrpSpPr/>
          <p:nvPr/>
        </p:nvGrpSpPr>
        <p:grpSpPr>
          <a:xfrm>
            <a:off x="1208165" y="6052488"/>
            <a:ext cx="9508703" cy="740586"/>
            <a:chOff x="1208165" y="6052488"/>
            <a:chExt cx="9508703" cy="740586"/>
          </a:xfrm>
        </p:grpSpPr>
        <p:grpSp>
          <p:nvGrpSpPr>
            <p:cNvPr id="15" name="Grupo 14">
              <a:extLst>
                <a:ext uri="{FF2B5EF4-FFF2-40B4-BE49-F238E27FC236}">
                  <a16:creationId xmlns:a16="http://schemas.microsoft.com/office/drawing/2014/main" id="{531AE56D-C6CA-3679-A325-D2D134B29B64}"/>
                </a:ext>
              </a:extLst>
            </p:cNvPr>
            <p:cNvGrpSpPr/>
            <p:nvPr/>
          </p:nvGrpSpPr>
          <p:grpSpPr>
            <a:xfrm>
              <a:off x="1208165" y="6052488"/>
              <a:ext cx="9508703" cy="690145"/>
              <a:chOff x="760791" y="5950210"/>
              <a:chExt cx="11006438" cy="835181"/>
            </a:xfrm>
          </p:grpSpPr>
          <p:sp>
            <p:nvSpPr>
              <p:cNvPr id="19" name="Freeform 14">
                <a:extLst>
                  <a:ext uri="{FF2B5EF4-FFF2-40B4-BE49-F238E27FC236}">
                    <a16:creationId xmlns:a16="http://schemas.microsoft.com/office/drawing/2014/main" id="{5123A1B2-B879-AD6B-3250-DC1C06D5A4EC}"/>
                  </a:ext>
                </a:extLst>
              </p:cNvPr>
              <p:cNvSpPr/>
              <p:nvPr/>
            </p:nvSpPr>
            <p:spPr>
              <a:xfrm>
                <a:off x="10117198" y="6156426"/>
                <a:ext cx="1650031" cy="519129"/>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2"/>
                <a:stretch>
                  <a:fillRect/>
                </a:stretch>
              </a:blipFill>
            </p:spPr>
            <p:txBody>
              <a:bodyPr/>
              <a:lstStyle/>
              <a:p>
                <a:endParaRPr lang="es-ES" dirty="0"/>
              </a:p>
            </p:txBody>
          </p:sp>
          <p:pic>
            <p:nvPicPr>
              <p:cNvPr id="20" name="Picture 6" descr="LulaLAB Foundation">
                <a:extLst>
                  <a:ext uri="{FF2B5EF4-FFF2-40B4-BE49-F238E27FC236}">
                    <a16:creationId xmlns:a16="http://schemas.microsoft.com/office/drawing/2014/main" id="{5A51CB80-C418-62C9-AC24-906A2EE94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4DF647A4-4FE5-0376-D098-059E90F6BA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Imagen 15" descr="Logotipo, nombre de la empresa&#10;&#10;Descripción generada automáticamente">
              <a:extLst>
                <a:ext uri="{FF2B5EF4-FFF2-40B4-BE49-F238E27FC236}">
                  <a16:creationId xmlns:a16="http://schemas.microsoft.com/office/drawing/2014/main" id="{39ADE0D9-1EEB-B26C-5049-50055F73B7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grpSp>
        <p:nvGrpSpPr>
          <p:cNvPr id="5" name="Group 12">
            <a:extLst>
              <a:ext uri="{FF2B5EF4-FFF2-40B4-BE49-F238E27FC236}">
                <a16:creationId xmlns:a16="http://schemas.microsoft.com/office/drawing/2014/main" id="{40A49681-D6A6-1B43-47A1-8D0FE39CC9E8}"/>
              </a:ext>
            </a:extLst>
          </p:cNvPr>
          <p:cNvGrpSpPr/>
          <p:nvPr/>
        </p:nvGrpSpPr>
        <p:grpSpPr>
          <a:xfrm>
            <a:off x="8884898" y="334067"/>
            <a:ext cx="3307102" cy="774000"/>
            <a:chOff x="0" y="0"/>
            <a:chExt cx="4333537" cy="1100800"/>
          </a:xfrm>
        </p:grpSpPr>
        <p:sp>
          <p:nvSpPr>
            <p:cNvPr id="6" name="Freeform 13">
              <a:extLst>
                <a:ext uri="{FF2B5EF4-FFF2-40B4-BE49-F238E27FC236}">
                  <a16:creationId xmlns:a16="http://schemas.microsoft.com/office/drawing/2014/main" id="{AEE5AFE8-B7B2-DCCE-4FB3-6DB1F52E1826}"/>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7" name="Group 12">
            <a:extLst>
              <a:ext uri="{FF2B5EF4-FFF2-40B4-BE49-F238E27FC236}">
                <a16:creationId xmlns:a16="http://schemas.microsoft.com/office/drawing/2014/main" id="{068F5B28-109A-AF45-E472-517C769C6B27}"/>
              </a:ext>
            </a:extLst>
          </p:cNvPr>
          <p:cNvGrpSpPr/>
          <p:nvPr/>
        </p:nvGrpSpPr>
        <p:grpSpPr>
          <a:xfrm>
            <a:off x="4557" y="315504"/>
            <a:ext cx="3306149" cy="774000"/>
            <a:chOff x="0" y="0"/>
            <a:chExt cx="4333537" cy="1100800"/>
          </a:xfrm>
        </p:grpSpPr>
        <p:sp>
          <p:nvSpPr>
            <p:cNvPr id="10" name="Freeform 13">
              <a:extLst>
                <a:ext uri="{FF2B5EF4-FFF2-40B4-BE49-F238E27FC236}">
                  <a16:creationId xmlns:a16="http://schemas.microsoft.com/office/drawing/2014/main" id="{6D58AB7F-8177-D62A-05EF-F69F7541C577}"/>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11" name="Grupo 10">
            <a:extLst>
              <a:ext uri="{FF2B5EF4-FFF2-40B4-BE49-F238E27FC236}">
                <a16:creationId xmlns:a16="http://schemas.microsoft.com/office/drawing/2014/main" id="{A016326C-6EAB-90F4-79C6-A2C68DD05572}"/>
              </a:ext>
            </a:extLst>
          </p:cNvPr>
          <p:cNvGrpSpPr/>
          <p:nvPr/>
        </p:nvGrpSpPr>
        <p:grpSpPr>
          <a:xfrm>
            <a:off x="3519385" y="248274"/>
            <a:ext cx="5156834" cy="996950"/>
            <a:chOff x="0" y="0"/>
            <a:chExt cx="6339575" cy="1168400"/>
          </a:xfrm>
        </p:grpSpPr>
        <p:pic>
          <p:nvPicPr>
            <p:cNvPr id="22" name="Imagen 21" descr="Logotipo, nombre de la empresa">
              <a:extLst>
                <a:ext uri="{FF2B5EF4-FFF2-40B4-BE49-F238E27FC236}">
                  <a16:creationId xmlns:a16="http://schemas.microsoft.com/office/drawing/2014/main" id="{04C28F65-B333-1AFF-8EC7-C9DE8D94CB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23" name="Imagen 22" descr="Texto">
              <a:extLst>
                <a:ext uri="{FF2B5EF4-FFF2-40B4-BE49-F238E27FC236}">
                  <a16:creationId xmlns:a16="http://schemas.microsoft.com/office/drawing/2014/main" id="{03B0F60F-CDCD-E69A-6010-6AEB0AEE34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spTree>
    <p:extLst>
      <p:ext uri="{BB962C8B-B14F-4D97-AF65-F5344CB8AC3E}">
        <p14:creationId xmlns:p14="http://schemas.microsoft.com/office/powerpoint/2010/main" val="274143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966607" y="1676370"/>
            <a:ext cx="8258783" cy="421262"/>
            <a:chOff x="423936" y="1473565"/>
            <a:chExt cx="16644532" cy="1012129"/>
          </a:xfrm>
        </p:grpSpPr>
        <p:sp>
          <p:nvSpPr>
            <p:cNvPr id="9" name="Freeform 9"/>
            <p:cNvSpPr/>
            <p:nvPr/>
          </p:nvSpPr>
          <p:spPr>
            <a:xfrm>
              <a:off x="423936" y="1473565"/>
              <a:ext cx="16644532" cy="101212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r>
                <a:rPr lang="en-US" sz="2000" spc="-93" dirty="0">
                  <a:solidFill>
                    <a:srgbClr val="FFFFFF"/>
                  </a:solidFill>
                  <a:latin typeface="Montserrat Classic"/>
                </a:rPr>
                <a:t> 3. Partners/Stakeholders </a:t>
              </a:r>
              <a:endParaRPr lang="en-US" spc="-93" dirty="0">
                <a:solidFill>
                  <a:srgbClr val="FFFFFF"/>
                </a:solidFill>
                <a:latin typeface="Montserrat Classic"/>
              </a:endParaRPr>
            </a:p>
          </p:txBody>
        </p:sp>
      </p:grpSp>
      <p:graphicFrame>
        <p:nvGraphicFramePr>
          <p:cNvPr id="21" name="Tabla 20">
            <a:extLst>
              <a:ext uri="{FF2B5EF4-FFF2-40B4-BE49-F238E27FC236}">
                <a16:creationId xmlns:a16="http://schemas.microsoft.com/office/drawing/2014/main" id="{28E0355A-922D-0C8A-541C-7FBBA14989AB}"/>
              </a:ext>
            </a:extLst>
          </p:cNvPr>
          <p:cNvGraphicFramePr>
            <a:graphicFrameLocks noGrp="1"/>
          </p:cNvGraphicFramePr>
          <p:nvPr>
            <p:extLst>
              <p:ext uri="{D42A27DB-BD31-4B8C-83A1-F6EECF244321}">
                <p14:modId xmlns:p14="http://schemas.microsoft.com/office/powerpoint/2010/main" val="2467022785"/>
              </p:ext>
            </p:extLst>
          </p:nvPr>
        </p:nvGraphicFramePr>
        <p:xfrm>
          <a:off x="1966608" y="2277475"/>
          <a:ext cx="8258783" cy="3364901"/>
        </p:xfrm>
        <a:graphic>
          <a:graphicData uri="http://schemas.openxmlformats.org/drawingml/2006/table">
            <a:tbl>
              <a:tblPr firstRow="1" bandRow="1">
                <a:tableStyleId>{21E4AEA4-8DFA-4A89-87EB-49C32662AFE0}</a:tableStyleId>
              </a:tblPr>
              <a:tblGrid>
                <a:gridCol w="1795411">
                  <a:extLst>
                    <a:ext uri="{9D8B030D-6E8A-4147-A177-3AD203B41FA5}">
                      <a16:colId xmlns:a16="http://schemas.microsoft.com/office/drawing/2014/main" val="3966273523"/>
                    </a:ext>
                  </a:extLst>
                </a:gridCol>
                <a:gridCol w="4712393">
                  <a:extLst>
                    <a:ext uri="{9D8B030D-6E8A-4147-A177-3AD203B41FA5}">
                      <a16:colId xmlns:a16="http://schemas.microsoft.com/office/drawing/2014/main" val="968909114"/>
                    </a:ext>
                  </a:extLst>
                </a:gridCol>
                <a:gridCol w="1750979">
                  <a:extLst>
                    <a:ext uri="{9D8B030D-6E8A-4147-A177-3AD203B41FA5}">
                      <a16:colId xmlns:a16="http://schemas.microsoft.com/office/drawing/2014/main" val="1707391653"/>
                    </a:ext>
                  </a:extLst>
                </a:gridCol>
              </a:tblGrid>
              <a:tr h="367060">
                <a:tc>
                  <a:txBody>
                    <a:bodyPr/>
                    <a:lstStyle/>
                    <a:p>
                      <a:r>
                        <a:rPr lang="en-GB" sz="1800" noProof="0" dirty="0"/>
                        <a:t>NAME</a:t>
                      </a:r>
                    </a:p>
                  </a:txBody>
                  <a:tcPr>
                    <a:solidFill>
                      <a:srgbClr val="C00000"/>
                    </a:solidFill>
                  </a:tcPr>
                </a:tc>
                <a:tc>
                  <a:txBody>
                    <a:bodyPr/>
                    <a:lstStyle/>
                    <a:p>
                      <a:r>
                        <a:rPr lang="en-GB" sz="1800" noProof="0" dirty="0"/>
                        <a:t>DESCRIPTION</a:t>
                      </a:r>
                    </a:p>
                  </a:txBody>
                  <a:tcPr>
                    <a:solidFill>
                      <a:srgbClr val="C00000"/>
                    </a:solidFill>
                  </a:tcPr>
                </a:tc>
                <a:tc>
                  <a:txBody>
                    <a:bodyPr/>
                    <a:lstStyle/>
                    <a:p>
                      <a:r>
                        <a:rPr lang="en-GB" sz="1800" noProof="0" dirty="0"/>
                        <a:t>ROLE</a:t>
                      </a:r>
                    </a:p>
                  </a:txBody>
                  <a:tcPr>
                    <a:solidFill>
                      <a:srgbClr val="C00000"/>
                    </a:solidFill>
                  </a:tcPr>
                </a:tc>
                <a:extLst>
                  <a:ext uri="{0D108BD9-81ED-4DB2-BD59-A6C34878D82A}">
                    <a16:rowId xmlns:a16="http://schemas.microsoft.com/office/drawing/2014/main" val="1974892450"/>
                  </a:ext>
                </a:extLst>
              </a:tr>
              <a:tr h="723816">
                <a:tc>
                  <a:txBody>
                    <a:bodyPr/>
                    <a:lstStyle/>
                    <a:p>
                      <a:r>
                        <a:rPr lang="en-GB" sz="1400" noProof="0" dirty="0">
                          <a:solidFill>
                            <a:schemeClr val="bg2">
                              <a:lumMod val="10000"/>
                            </a:schemeClr>
                          </a:solidFill>
                        </a:rPr>
                        <a:t>CCI Spain</a:t>
                      </a:r>
                    </a:p>
                  </a:txBody>
                  <a:tcPr>
                    <a:solidFill>
                      <a:srgbClr val="FFE5E5"/>
                    </a:solidFill>
                  </a:tcPr>
                </a:tc>
                <a:tc>
                  <a:txBody>
                    <a:bodyPr/>
                    <a:lstStyle/>
                    <a:p>
                      <a:r>
                        <a:rPr lang="en-US" sz="1300" noProof="0" dirty="0">
                          <a:solidFill>
                            <a:schemeClr val="bg2">
                              <a:lumMod val="10000"/>
                            </a:schemeClr>
                          </a:solidFill>
                        </a:rPr>
                        <a:t>CCI Spain represents, promotes and defends the general interests of Spanish companies. It also represents and coordinates the territorial Chambers of Commerce and Industry.</a:t>
                      </a:r>
                      <a:endParaRPr lang="en-GB" sz="1300" noProof="0" dirty="0">
                        <a:solidFill>
                          <a:schemeClr val="bg2">
                            <a:lumMod val="10000"/>
                          </a:schemeClr>
                        </a:solidFill>
                      </a:endParaRPr>
                    </a:p>
                  </a:txBody>
                  <a:tcPr>
                    <a:solidFill>
                      <a:srgbClr val="FFE5E5"/>
                    </a:solidFill>
                  </a:tcPr>
                </a:tc>
                <a:tc>
                  <a:txBody>
                    <a:bodyPr/>
                    <a:lstStyle/>
                    <a:p>
                      <a:r>
                        <a:rPr lang="en-GB" sz="1400" noProof="0" dirty="0">
                          <a:solidFill>
                            <a:schemeClr val="bg2">
                              <a:lumMod val="10000"/>
                            </a:schemeClr>
                          </a:solidFill>
                        </a:rPr>
                        <a:t>Lead Applicant</a:t>
                      </a:r>
                    </a:p>
                  </a:txBody>
                  <a:tcPr>
                    <a:solidFill>
                      <a:srgbClr val="FFE5E5"/>
                    </a:solidFill>
                  </a:tcPr>
                </a:tc>
                <a:extLst>
                  <a:ext uri="{0D108BD9-81ED-4DB2-BD59-A6C34878D82A}">
                    <a16:rowId xmlns:a16="http://schemas.microsoft.com/office/drawing/2014/main" val="2638405813"/>
                  </a:ext>
                </a:extLst>
              </a:tr>
              <a:tr h="709127">
                <a:tc>
                  <a:txBody>
                    <a:bodyPr/>
                    <a:lstStyle/>
                    <a:p>
                      <a:r>
                        <a:rPr lang="en-GB" sz="1400" noProof="0" dirty="0">
                          <a:solidFill>
                            <a:schemeClr val="bg2">
                              <a:lumMod val="10000"/>
                            </a:schemeClr>
                          </a:solidFill>
                        </a:rPr>
                        <a:t>Johannesburg CCI </a:t>
                      </a:r>
                    </a:p>
                  </a:txBody>
                  <a:tcPr>
                    <a:noFill/>
                  </a:tcPr>
                </a:tc>
                <a:tc>
                  <a:txBody>
                    <a:bodyPr/>
                    <a:lstStyle/>
                    <a:p>
                      <a:r>
                        <a:rPr lang="en-US" sz="1300" kern="1200" dirty="0">
                          <a:solidFill>
                            <a:schemeClr val="bg2">
                              <a:lumMod val="10000"/>
                            </a:schemeClr>
                          </a:solidFill>
                          <a:latin typeface="+mn-lt"/>
                          <a:ea typeface="+mn-ea"/>
                          <a:cs typeface="+mn-cs"/>
                        </a:rPr>
                        <a:t>Johannesburg CCI provides members with meaningful business intelligence, opportunities for growth, and links to local and international partners, suppliers, and markets.</a:t>
                      </a:r>
                    </a:p>
                  </a:txBody>
                  <a:tcPr>
                    <a:noFill/>
                  </a:tcPr>
                </a:tc>
                <a:tc>
                  <a:txBody>
                    <a:bodyPr/>
                    <a:lstStyle/>
                    <a:p>
                      <a:r>
                        <a:rPr lang="en-GB" sz="1400" noProof="0" dirty="0">
                          <a:solidFill>
                            <a:schemeClr val="bg2">
                              <a:lumMod val="10000"/>
                            </a:schemeClr>
                          </a:solidFill>
                        </a:rPr>
                        <a:t>Co-applicant</a:t>
                      </a:r>
                    </a:p>
                  </a:txBody>
                  <a:tcPr>
                    <a:noFill/>
                  </a:tcPr>
                </a:tc>
                <a:extLst>
                  <a:ext uri="{0D108BD9-81ED-4DB2-BD59-A6C34878D82A}">
                    <a16:rowId xmlns:a16="http://schemas.microsoft.com/office/drawing/2014/main" val="2629842495"/>
                  </a:ext>
                </a:extLst>
              </a:tr>
              <a:tr h="646371">
                <a:tc>
                  <a:txBody>
                    <a:bodyPr/>
                    <a:lstStyle/>
                    <a:p>
                      <a:r>
                        <a:rPr lang="en-GB" sz="1400" noProof="0" dirty="0" err="1">
                          <a:solidFill>
                            <a:schemeClr val="bg2">
                              <a:lumMod val="10000"/>
                            </a:schemeClr>
                          </a:solidFill>
                        </a:rPr>
                        <a:t>Lulalab</a:t>
                      </a:r>
                      <a:r>
                        <a:rPr lang="en-GB" sz="1400" noProof="0" dirty="0">
                          <a:solidFill>
                            <a:schemeClr val="bg2">
                              <a:lumMod val="10000"/>
                            </a:schemeClr>
                          </a:solidFill>
                        </a:rPr>
                        <a:t> Foundation</a:t>
                      </a:r>
                    </a:p>
                  </a:txBody>
                  <a:tcPr>
                    <a:solidFill>
                      <a:srgbClr val="FFE5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err="1">
                          <a:solidFill>
                            <a:schemeClr val="dk1"/>
                          </a:solidFill>
                          <a:effectLst/>
                          <a:latin typeface="+mn-lt"/>
                          <a:ea typeface="+mn-ea"/>
                          <a:cs typeface="+mn-cs"/>
                        </a:rPr>
                        <a:t>Lulalab</a:t>
                      </a:r>
                      <a:r>
                        <a:rPr lang="en-US" sz="1300" kern="1200" dirty="0">
                          <a:solidFill>
                            <a:schemeClr val="dk1"/>
                          </a:solidFill>
                          <a:effectLst/>
                          <a:latin typeface="+mn-lt"/>
                          <a:ea typeface="+mn-ea"/>
                          <a:cs typeface="+mn-cs"/>
                        </a:rPr>
                        <a:t> offers innovative employment opportunities for South Africa’s Youth.</a:t>
                      </a:r>
                    </a:p>
                  </a:txBody>
                  <a:tcPr>
                    <a:solidFill>
                      <a:srgbClr val="FFE5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bg2">
                              <a:lumMod val="10000"/>
                            </a:schemeClr>
                          </a:solidFill>
                        </a:rPr>
                        <a:t>Co-applicant</a:t>
                      </a:r>
                    </a:p>
                    <a:p>
                      <a:endParaRPr lang="en-GB" sz="1400" noProof="0" dirty="0">
                        <a:solidFill>
                          <a:schemeClr val="bg2">
                            <a:lumMod val="10000"/>
                          </a:schemeClr>
                        </a:solidFill>
                      </a:endParaRPr>
                    </a:p>
                  </a:txBody>
                  <a:tcPr>
                    <a:solidFill>
                      <a:srgbClr val="FFE5E5"/>
                    </a:solidFill>
                  </a:tcPr>
                </a:tc>
                <a:extLst>
                  <a:ext uri="{0D108BD9-81ED-4DB2-BD59-A6C34878D82A}">
                    <a16:rowId xmlns:a16="http://schemas.microsoft.com/office/drawing/2014/main" val="437231288"/>
                  </a:ext>
                </a:extLst>
              </a:tr>
              <a:tr h="918527">
                <a:tc>
                  <a:txBody>
                    <a:bodyPr/>
                    <a:lstStyle/>
                    <a:p>
                      <a:r>
                        <a:rPr lang="en-GB" sz="1400" noProof="0" dirty="0">
                          <a:solidFill>
                            <a:schemeClr val="bg2">
                              <a:lumMod val="10000"/>
                            </a:schemeClr>
                          </a:solidFill>
                        </a:rPr>
                        <a:t>YES</a:t>
                      </a:r>
                    </a:p>
                  </a:txBody>
                  <a:tcPr>
                    <a:noFill/>
                  </a:tcPr>
                </a:tc>
                <a:tc>
                  <a:txBody>
                    <a:bodyPr/>
                    <a:lstStyle/>
                    <a:p>
                      <a:pPr algn="just"/>
                      <a:r>
                        <a:rPr lang="en-US" sz="1300" kern="1200" dirty="0">
                          <a:solidFill>
                            <a:schemeClr val="dk1"/>
                          </a:solidFill>
                          <a:effectLst/>
                          <a:latin typeface="+mn-lt"/>
                          <a:ea typeface="+mn-ea"/>
                          <a:cs typeface="+mn-cs"/>
                        </a:rPr>
                        <a:t>YES is the highest impact private sector youth employment </a:t>
                      </a:r>
                      <a:r>
                        <a:rPr lang="en-US" sz="1300" kern="1200" dirty="0" err="1">
                          <a:solidFill>
                            <a:schemeClr val="dk1"/>
                          </a:solidFill>
                          <a:effectLst/>
                          <a:latin typeface="+mn-lt"/>
                          <a:ea typeface="+mn-ea"/>
                          <a:cs typeface="+mn-cs"/>
                        </a:rPr>
                        <a:t>programme</a:t>
                      </a:r>
                      <a:r>
                        <a:rPr lang="en-US" sz="1300" kern="1200" dirty="0">
                          <a:solidFill>
                            <a:schemeClr val="dk1"/>
                          </a:solidFill>
                          <a:effectLst/>
                          <a:latin typeface="+mn-lt"/>
                          <a:ea typeface="+mn-ea"/>
                          <a:cs typeface="+mn-cs"/>
                        </a:rPr>
                        <a:t> in South Africa, addressing the country’s youth unemployment crisis by empowering businesses to create jobs for our unemployed youth. </a:t>
                      </a:r>
                      <a:endParaRPr lang="en-GB" sz="1300" noProof="0" dirty="0">
                        <a:solidFill>
                          <a:schemeClr val="bg2">
                            <a:lumMod val="10000"/>
                          </a:schemeClr>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bg2">
                              <a:lumMod val="10000"/>
                            </a:schemeClr>
                          </a:solidFill>
                        </a:rPr>
                        <a:t>Co-applicant</a:t>
                      </a:r>
                    </a:p>
                    <a:p>
                      <a:endParaRPr lang="en-GB" sz="1400" noProof="0" dirty="0">
                        <a:solidFill>
                          <a:schemeClr val="bg2">
                            <a:lumMod val="10000"/>
                          </a:schemeClr>
                        </a:solidFill>
                      </a:endParaRPr>
                    </a:p>
                  </a:txBody>
                  <a:tcPr>
                    <a:noFill/>
                  </a:tcPr>
                </a:tc>
                <a:extLst>
                  <a:ext uri="{0D108BD9-81ED-4DB2-BD59-A6C34878D82A}">
                    <a16:rowId xmlns:a16="http://schemas.microsoft.com/office/drawing/2014/main" val="2545143446"/>
                  </a:ext>
                </a:extLst>
              </a:tr>
            </a:tbl>
          </a:graphicData>
        </a:graphic>
      </p:graphicFrame>
      <p:sp>
        <p:nvSpPr>
          <p:cNvPr id="85" name="Marcador de número de diapositiva 84">
            <a:extLst>
              <a:ext uri="{FF2B5EF4-FFF2-40B4-BE49-F238E27FC236}">
                <a16:creationId xmlns:a16="http://schemas.microsoft.com/office/drawing/2014/main" id="{108D9980-F408-B994-21DF-6B05C8630846}"/>
              </a:ext>
            </a:extLst>
          </p:cNvPr>
          <p:cNvSpPr>
            <a:spLocks noGrp="1"/>
          </p:cNvSpPr>
          <p:nvPr>
            <p:ph type="sldNum" sz="quarter" idx="12"/>
          </p:nvPr>
        </p:nvSpPr>
        <p:spPr/>
        <p:txBody>
          <a:bodyPr/>
          <a:lstStyle/>
          <a:p>
            <a:fld id="{88C04601-8331-4504-ACA9-73645E8E0342}" type="slidenum">
              <a:rPr lang="es-ES" smtClean="0"/>
              <a:t>4</a:t>
            </a:fld>
            <a:endParaRPr lang="es-ES"/>
          </a:p>
        </p:txBody>
      </p:sp>
      <p:grpSp>
        <p:nvGrpSpPr>
          <p:cNvPr id="14" name="Grupo 13">
            <a:extLst>
              <a:ext uri="{FF2B5EF4-FFF2-40B4-BE49-F238E27FC236}">
                <a16:creationId xmlns:a16="http://schemas.microsoft.com/office/drawing/2014/main" id="{75F0D2B6-9F8E-23FE-6DD2-01D67DF2006F}"/>
              </a:ext>
            </a:extLst>
          </p:cNvPr>
          <p:cNvGrpSpPr/>
          <p:nvPr/>
        </p:nvGrpSpPr>
        <p:grpSpPr>
          <a:xfrm>
            <a:off x="1208165" y="6052488"/>
            <a:ext cx="9508703" cy="740586"/>
            <a:chOff x="1208165" y="6052488"/>
            <a:chExt cx="9508703" cy="740586"/>
          </a:xfrm>
        </p:grpSpPr>
        <p:grpSp>
          <p:nvGrpSpPr>
            <p:cNvPr id="15" name="Grupo 14">
              <a:extLst>
                <a:ext uri="{FF2B5EF4-FFF2-40B4-BE49-F238E27FC236}">
                  <a16:creationId xmlns:a16="http://schemas.microsoft.com/office/drawing/2014/main" id="{A85D9A1E-BA46-D710-A21F-BC87D06D4105}"/>
                </a:ext>
              </a:extLst>
            </p:cNvPr>
            <p:cNvGrpSpPr/>
            <p:nvPr/>
          </p:nvGrpSpPr>
          <p:grpSpPr>
            <a:xfrm>
              <a:off x="1208165" y="6052488"/>
              <a:ext cx="9508703" cy="690145"/>
              <a:chOff x="760791" y="5950210"/>
              <a:chExt cx="11006438" cy="835181"/>
            </a:xfrm>
          </p:grpSpPr>
          <p:sp>
            <p:nvSpPr>
              <p:cNvPr id="19" name="Freeform 14">
                <a:extLst>
                  <a:ext uri="{FF2B5EF4-FFF2-40B4-BE49-F238E27FC236}">
                    <a16:creationId xmlns:a16="http://schemas.microsoft.com/office/drawing/2014/main" id="{204900BC-558C-8C11-A9EE-1423AE5BE67D}"/>
                  </a:ext>
                </a:extLst>
              </p:cNvPr>
              <p:cNvSpPr/>
              <p:nvPr/>
            </p:nvSpPr>
            <p:spPr>
              <a:xfrm>
                <a:off x="10117198" y="6156426"/>
                <a:ext cx="1650031" cy="519129"/>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2"/>
                <a:stretch>
                  <a:fillRect/>
                </a:stretch>
              </a:blipFill>
            </p:spPr>
            <p:txBody>
              <a:bodyPr/>
              <a:lstStyle/>
              <a:p>
                <a:endParaRPr lang="es-ES" dirty="0"/>
              </a:p>
            </p:txBody>
          </p:sp>
          <p:pic>
            <p:nvPicPr>
              <p:cNvPr id="20" name="Picture 6" descr="LulaLAB Foundation">
                <a:extLst>
                  <a:ext uri="{FF2B5EF4-FFF2-40B4-BE49-F238E27FC236}">
                    <a16:creationId xmlns:a16="http://schemas.microsoft.com/office/drawing/2014/main" id="{E818FA85-DF50-E113-7000-EB86E636E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0BB7886C-83B9-56BF-CFB0-FC3FE8473E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Imagen 15" descr="Logotipo, nombre de la empresa&#10;&#10;Descripción generada automáticamente">
              <a:extLst>
                <a:ext uri="{FF2B5EF4-FFF2-40B4-BE49-F238E27FC236}">
                  <a16:creationId xmlns:a16="http://schemas.microsoft.com/office/drawing/2014/main" id="{BBEC7C79-BB45-6256-E7F5-0993EB3515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grpSp>
        <p:nvGrpSpPr>
          <p:cNvPr id="30" name="Group 12">
            <a:extLst>
              <a:ext uri="{FF2B5EF4-FFF2-40B4-BE49-F238E27FC236}">
                <a16:creationId xmlns:a16="http://schemas.microsoft.com/office/drawing/2014/main" id="{9808382D-79AB-33C5-3A8B-4A6BDFD69CE2}"/>
              </a:ext>
            </a:extLst>
          </p:cNvPr>
          <p:cNvGrpSpPr/>
          <p:nvPr/>
        </p:nvGrpSpPr>
        <p:grpSpPr>
          <a:xfrm>
            <a:off x="8884898" y="334067"/>
            <a:ext cx="3307102" cy="774000"/>
            <a:chOff x="0" y="0"/>
            <a:chExt cx="4333537" cy="1100800"/>
          </a:xfrm>
        </p:grpSpPr>
        <p:sp>
          <p:nvSpPr>
            <p:cNvPr id="31" name="Freeform 13">
              <a:extLst>
                <a:ext uri="{FF2B5EF4-FFF2-40B4-BE49-F238E27FC236}">
                  <a16:creationId xmlns:a16="http://schemas.microsoft.com/office/drawing/2014/main" id="{E599B3E0-7A4A-6110-EDFB-20FAEFB4E5D5}"/>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32" name="Group 12">
            <a:extLst>
              <a:ext uri="{FF2B5EF4-FFF2-40B4-BE49-F238E27FC236}">
                <a16:creationId xmlns:a16="http://schemas.microsoft.com/office/drawing/2014/main" id="{D89BDD3F-9D72-C08D-B8D0-D5B8641C6C2F}"/>
              </a:ext>
            </a:extLst>
          </p:cNvPr>
          <p:cNvGrpSpPr/>
          <p:nvPr/>
        </p:nvGrpSpPr>
        <p:grpSpPr>
          <a:xfrm>
            <a:off x="4557" y="315504"/>
            <a:ext cx="3306149" cy="774000"/>
            <a:chOff x="0" y="0"/>
            <a:chExt cx="4333537" cy="1100800"/>
          </a:xfrm>
        </p:grpSpPr>
        <p:sp>
          <p:nvSpPr>
            <p:cNvPr id="33" name="Freeform 13">
              <a:extLst>
                <a:ext uri="{FF2B5EF4-FFF2-40B4-BE49-F238E27FC236}">
                  <a16:creationId xmlns:a16="http://schemas.microsoft.com/office/drawing/2014/main" id="{E38F14ED-8C8D-F4DE-5AEE-E607D2FBA1E2}"/>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34" name="Grupo 33">
            <a:extLst>
              <a:ext uri="{FF2B5EF4-FFF2-40B4-BE49-F238E27FC236}">
                <a16:creationId xmlns:a16="http://schemas.microsoft.com/office/drawing/2014/main" id="{D2389025-896D-D5A3-97CA-E75622DFB653}"/>
              </a:ext>
            </a:extLst>
          </p:cNvPr>
          <p:cNvGrpSpPr/>
          <p:nvPr/>
        </p:nvGrpSpPr>
        <p:grpSpPr>
          <a:xfrm>
            <a:off x="3519385" y="248274"/>
            <a:ext cx="5156834" cy="996950"/>
            <a:chOff x="0" y="0"/>
            <a:chExt cx="6339575" cy="1168400"/>
          </a:xfrm>
        </p:grpSpPr>
        <p:pic>
          <p:nvPicPr>
            <p:cNvPr id="35" name="Imagen 34" descr="Logotipo, nombre de la empresa">
              <a:extLst>
                <a:ext uri="{FF2B5EF4-FFF2-40B4-BE49-F238E27FC236}">
                  <a16:creationId xmlns:a16="http://schemas.microsoft.com/office/drawing/2014/main" id="{D0935DFE-A806-4B52-F4C2-43B6AAEA67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36" name="Imagen 35" descr="Texto">
              <a:extLst>
                <a:ext uri="{FF2B5EF4-FFF2-40B4-BE49-F238E27FC236}">
                  <a16:creationId xmlns:a16="http://schemas.microsoft.com/office/drawing/2014/main" id="{EF5A161F-58DE-5B44-C81F-2B0031A7D7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spTree>
    <p:extLst>
      <p:ext uri="{BB962C8B-B14F-4D97-AF65-F5344CB8AC3E}">
        <p14:creationId xmlns:p14="http://schemas.microsoft.com/office/powerpoint/2010/main" val="217709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632926" y="1517513"/>
            <a:ext cx="10926147" cy="373082"/>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r>
              <a:rPr lang="en-US" sz="2000" spc="-93" dirty="0">
                <a:solidFill>
                  <a:srgbClr val="FFFFFF"/>
                </a:solidFill>
                <a:latin typeface="Montserrat Classic"/>
              </a:rPr>
              <a:t> 5. Target groups and beneficiaries </a:t>
            </a:r>
          </a:p>
        </p:txBody>
      </p:sp>
      <p:sp>
        <p:nvSpPr>
          <p:cNvPr id="11" name="TextBox 11"/>
          <p:cNvSpPr txBox="1"/>
          <p:nvPr/>
        </p:nvSpPr>
        <p:spPr>
          <a:xfrm>
            <a:off x="641307" y="2696243"/>
            <a:ext cx="3597132" cy="1785104"/>
          </a:xfrm>
          <a:prstGeom prst="rect">
            <a:avLst/>
          </a:prstGeom>
        </p:spPr>
        <p:txBody>
          <a:bodyPr wrap="square" lIns="0" tIns="0" rIns="0" bIns="0" rtlCol="0" anchor="t">
            <a:spAutoFit/>
          </a:bodyPr>
          <a:lstStyle/>
          <a:p>
            <a:pPr marL="342900" indent="-342900">
              <a:buFont typeface="+mj-lt"/>
              <a:buAutoNum type="alphaLcParenR"/>
            </a:pPr>
            <a:r>
              <a:rPr lang="en-GB" sz="1600" dirty="0">
                <a:effectLst/>
                <a:latin typeface="Montserrat Classic"/>
                <a:ea typeface="Times New Roman" panose="02020603050405020304" pitchFamily="18" charset="0"/>
              </a:rPr>
              <a:t>Underprivileged women and women-led start-ups at an early stage (up to 1 year of creation); </a:t>
            </a:r>
            <a:endParaRPr lang="es-ES" sz="1600" dirty="0">
              <a:latin typeface="Montserrat Classic"/>
              <a:ea typeface="Times New Roman" panose="02020603050405020304" pitchFamily="18" charset="0"/>
            </a:endParaRPr>
          </a:p>
          <a:p>
            <a:pPr marL="342900" indent="-342900">
              <a:buFont typeface="+mj-lt"/>
              <a:buAutoNum type="alphaLcParenR"/>
            </a:pPr>
            <a:r>
              <a:rPr lang="en-GB" sz="1600" dirty="0">
                <a:effectLst/>
                <a:latin typeface="Montserrat Classic"/>
                <a:ea typeface="Times New Roman" panose="02020603050405020304" pitchFamily="18" charset="0"/>
              </a:rPr>
              <a:t>Unemployed youth from disadvantaged areas aged 16 to 35; </a:t>
            </a:r>
            <a:endParaRPr lang="es-ES" sz="1600" dirty="0">
              <a:latin typeface="Montserrat Classic"/>
              <a:ea typeface="Times New Roman" panose="02020603050405020304" pitchFamily="18" charset="0"/>
            </a:endParaRPr>
          </a:p>
          <a:p>
            <a:pPr marL="342900" indent="-342900">
              <a:buFont typeface="+mj-lt"/>
              <a:buAutoNum type="alphaLcParenR"/>
            </a:pPr>
            <a:r>
              <a:rPr lang="en-GB" sz="1600" dirty="0">
                <a:effectLst/>
                <a:latin typeface="Montserrat Classic"/>
                <a:ea typeface="Times New Roman" panose="02020603050405020304" pitchFamily="18" charset="0"/>
              </a:rPr>
              <a:t>Trainers; and </a:t>
            </a:r>
            <a:endParaRPr lang="es-ES" sz="1600" dirty="0">
              <a:latin typeface="Montserrat Classic"/>
              <a:ea typeface="Times New Roman" panose="02020603050405020304" pitchFamily="18" charset="0"/>
            </a:endParaRPr>
          </a:p>
          <a:p>
            <a:pPr marL="342900" indent="-342900">
              <a:buFont typeface="+mj-lt"/>
              <a:buAutoNum type="alphaLcParenR"/>
            </a:pPr>
            <a:r>
              <a:rPr lang="en-GB" sz="1600" dirty="0">
                <a:effectLst/>
                <a:latin typeface="Montserrat Classic"/>
                <a:ea typeface="Times New Roman" panose="02020603050405020304" pitchFamily="18" charset="0"/>
              </a:rPr>
              <a:t>CSOs.</a:t>
            </a:r>
            <a:endParaRPr lang="en-US" sz="1400" spc="-71" dirty="0">
              <a:solidFill>
                <a:srgbClr val="000000"/>
              </a:solidFill>
              <a:latin typeface="Montserrat Classic"/>
            </a:endParaRPr>
          </a:p>
        </p:txBody>
      </p:sp>
      <p:sp>
        <p:nvSpPr>
          <p:cNvPr id="10" name="TextBox 10"/>
          <p:cNvSpPr txBox="1"/>
          <p:nvPr/>
        </p:nvSpPr>
        <p:spPr>
          <a:xfrm>
            <a:off x="974570" y="1759485"/>
            <a:ext cx="8312230" cy="332783"/>
          </a:xfrm>
          <a:prstGeom prst="rect">
            <a:avLst/>
          </a:prstGeom>
        </p:spPr>
        <p:txBody>
          <a:bodyPr wrap="square" lIns="0" tIns="0" rIns="0" bIns="0" rtlCol="0" anchor="t">
            <a:spAutoFit/>
          </a:bodyPr>
          <a:lstStyle/>
          <a:p>
            <a:pPr>
              <a:lnSpc>
                <a:spcPts val="2812"/>
              </a:lnSpc>
              <a:spcBef>
                <a:spcPct val="0"/>
              </a:spcBef>
            </a:pPr>
            <a:endParaRPr lang="en-US" sz="1875" spc="-93" dirty="0">
              <a:solidFill>
                <a:srgbClr val="FFFFFF"/>
              </a:solidFill>
              <a:latin typeface="Montserrat Classic"/>
            </a:endParaRPr>
          </a:p>
        </p:txBody>
      </p:sp>
      <p:sp>
        <p:nvSpPr>
          <p:cNvPr id="21" name="TextBox 11">
            <a:extLst>
              <a:ext uri="{FF2B5EF4-FFF2-40B4-BE49-F238E27FC236}">
                <a16:creationId xmlns:a16="http://schemas.microsoft.com/office/drawing/2014/main" id="{F3A0F848-87ED-D8BA-0AFE-FBB21463260B}"/>
              </a:ext>
            </a:extLst>
          </p:cNvPr>
          <p:cNvSpPr txBox="1"/>
          <p:nvPr/>
        </p:nvSpPr>
        <p:spPr>
          <a:xfrm>
            <a:off x="5223586" y="2581560"/>
            <a:ext cx="6335487" cy="3662541"/>
          </a:xfrm>
          <a:prstGeom prst="rect">
            <a:avLst/>
          </a:prstGeom>
        </p:spPr>
        <p:txBody>
          <a:bodyPr wrap="square" lIns="0" tIns="0" rIns="0" bIns="0" rtlCol="0" anchor="t">
            <a:spAutoFit/>
          </a:bodyPr>
          <a:lstStyle/>
          <a:p>
            <a:pPr marL="342900" lvl="0" indent="-342900" algn="just">
              <a:spcBef>
                <a:spcPts val="600"/>
              </a:spcBef>
              <a:spcAft>
                <a:spcPts val="0"/>
              </a:spcAft>
              <a:buFont typeface="Courier New" panose="02070309020205020404" pitchFamily="49" charset="0"/>
              <a:buChar char="o"/>
              <a:tabLst>
                <a:tab pos="450215" algn="l"/>
              </a:tabLst>
            </a:pPr>
            <a:r>
              <a:rPr lang="en-US" sz="1400" dirty="0">
                <a:latin typeface="Montserrat Classic"/>
              </a:rPr>
              <a:t>600 beneficiaries (at least 50% women) are sensitized on the value of entrepreneurship and Dual VET. </a:t>
            </a:r>
            <a:endParaRPr lang="es-ES" sz="1400" dirty="0">
              <a:latin typeface="Montserrat Classic"/>
            </a:endParaRPr>
          </a:p>
          <a:p>
            <a:pPr marL="342900" lvl="0" indent="-342900" algn="just">
              <a:buFont typeface="Courier New" panose="02070309020205020404" pitchFamily="49" charset="0"/>
              <a:buChar char="o"/>
              <a:tabLst>
                <a:tab pos="450215" algn="l"/>
              </a:tabLst>
            </a:pPr>
            <a:r>
              <a:rPr lang="en-US" sz="1400" dirty="0">
                <a:latin typeface="Montserrat Classic"/>
              </a:rPr>
              <a:t>15 CSOs from the townships and disadvantaged areas of Gauteng province and from Johannesburg take part in the collaborative methodology of the project.</a:t>
            </a:r>
            <a:endParaRPr lang="es-ES" sz="1400" dirty="0">
              <a:latin typeface="Montserrat Classic"/>
            </a:endParaRPr>
          </a:p>
          <a:p>
            <a:pPr marL="342900" lvl="0" indent="-342900" algn="just">
              <a:buFont typeface="Courier New" panose="02070309020205020404" pitchFamily="49" charset="0"/>
              <a:buChar char="o"/>
              <a:tabLst>
                <a:tab pos="450215" algn="l"/>
              </a:tabLst>
            </a:pPr>
            <a:r>
              <a:rPr lang="en-US" sz="1400" dirty="0">
                <a:latin typeface="Montserrat Classic"/>
              </a:rPr>
              <a:t>400 young people are trained (at least 50% of the participants will be women) in entrepreneurship / logistics / IT, PV (solar panels) or culinary hard skills. </a:t>
            </a:r>
            <a:endParaRPr lang="es-ES" sz="1400" dirty="0">
              <a:latin typeface="Montserrat Classic"/>
            </a:endParaRPr>
          </a:p>
          <a:p>
            <a:pPr marL="342900" lvl="0" indent="-342900" algn="just">
              <a:buFont typeface="Courier New" panose="02070309020205020404" pitchFamily="49" charset="0"/>
              <a:buChar char="o"/>
              <a:tabLst>
                <a:tab pos="450215" algn="l"/>
              </a:tabLst>
            </a:pPr>
            <a:r>
              <a:rPr lang="en-US" sz="1400" dirty="0">
                <a:latin typeface="Montserrat Classic"/>
              </a:rPr>
              <a:t>300 unemployed </a:t>
            </a:r>
            <a:r>
              <a:rPr lang="en-US" sz="1400" dirty="0" err="1">
                <a:latin typeface="Montserrat Classic"/>
              </a:rPr>
              <a:t>youth&amp;women</a:t>
            </a:r>
            <a:r>
              <a:rPr lang="en-US" sz="1400" dirty="0">
                <a:latin typeface="Montserrat Classic"/>
              </a:rPr>
              <a:t> are shadowed by experts to become self-employed or do internships in companies </a:t>
            </a:r>
            <a:endParaRPr lang="es-ES" sz="1400" dirty="0">
              <a:latin typeface="Montserrat Classic"/>
            </a:endParaRPr>
          </a:p>
          <a:p>
            <a:pPr marL="342900" lvl="0" indent="-342900" algn="just">
              <a:buFont typeface="Courier New" panose="02070309020205020404" pitchFamily="49" charset="0"/>
              <a:buChar char="o"/>
              <a:tabLst>
                <a:tab pos="450215" algn="l"/>
              </a:tabLst>
            </a:pPr>
            <a:r>
              <a:rPr lang="en-US" sz="1400" dirty="0">
                <a:latin typeface="Montserrat Classic"/>
              </a:rPr>
              <a:t>150 unemployed </a:t>
            </a:r>
            <a:r>
              <a:rPr lang="en-US" sz="1400" dirty="0" err="1">
                <a:latin typeface="Montserrat Classic"/>
              </a:rPr>
              <a:t>youth&amp;women</a:t>
            </a:r>
            <a:r>
              <a:rPr lang="en-US" sz="1400" dirty="0">
                <a:latin typeface="Montserrat Classic"/>
              </a:rPr>
              <a:t> with new jobs (entrepreneurs included) </a:t>
            </a:r>
            <a:endParaRPr lang="es-ES" sz="1400" dirty="0">
              <a:latin typeface="Montserrat Classic"/>
            </a:endParaRPr>
          </a:p>
          <a:p>
            <a:pPr marL="342900" lvl="0" indent="-342900" algn="just">
              <a:buFont typeface="Courier New" panose="02070309020205020404" pitchFamily="49" charset="0"/>
              <a:buChar char="o"/>
              <a:tabLst>
                <a:tab pos="450215" algn="l"/>
              </a:tabLst>
            </a:pPr>
            <a:r>
              <a:rPr lang="en-US" sz="1400" dirty="0">
                <a:latin typeface="Montserrat Classic"/>
              </a:rPr>
              <a:t>30 local trainers are sensitized through the project and 15 of them are trained on Entrepreneurship or T-VET, or Access to Finance for SMEs. </a:t>
            </a:r>
            <a:endParaRPr lang="es-ES" sz="1400" dirty="0">
              <a:latin typeface="Montserrat Classic"/>
            </a:endParaRPr>
          </a:p>
          <a:p>
            <a:pPr marL="342900" lvl="0" indent="-342900" algn="just">
              <a:buFont typeface="Courier New" panose="02070309020205020404" pitchFamily="49" charset="0"/>
              <a:buChar char="o"/>
              <a:tabLst>
                <a:tab pos="450215" algn="l"/>
              </a:tabLst>
            </a:pPr>
            <a:r>
              <a:rPr lang="en-US" sz="1400" dirty="0">
                <a:latin typeface="Montserrat Classic"/>
              </a:rPr>
              <a:t>50 entrepreneurs or self-employed beneficiaries receive subgrants (FSTP). </a:t>
            </a:r>
            <a:endParaRPr lang="es-ES" sz="1400" dirty="0">
              <a:latin typeface="Montserrat Classic"/>
            </a:endParaRPr>
          </a:p>
          <a:p>
            <a:pPr marL="342900" lvl="0" indent="-342900" algn="just">
              <a:buFont typeface="Courier New" panose="02070309020205020404" pitchFamily="49" charset="0"/>
              <a:buChar char="o"/>
              <a:tabLst>
                <a:tab pos="450215" algn="l"/>
              </a:tabLst>
            </a:pPr>
            <a:r>
              <a:rPr lang="en-US" sz="1400" dirty="0">
                <a:latin typeface="Montserrat Classic"/>
              </a:rPr>
              <a:t>3 PPP workshops foster the participation of 15 women CSOs and Public authorities to engage in policy dialogue and women economic/financial inclusion. </a:t>
            </a:r>
            <a:endParaRPr lang="es-ES" sz="1400" dirty="0">
              <a:latin typeface="Montserrat Classic"/>
            </a:endParaRPr>
          </a:p>
          <a:p>
            <a:endParaRPr lang="en-GB" sz="1400" dirty="0">
              <a:effectLst/>
              <a:latin typeface="Montserrat Classic"/>
              <a:ea typeface="Times New Roman" panose="02020603050405020304" pitchFamily="18" charset="0"/>
            </a:endParaRPr>
          </a:p>
          <a:p>
            <a:r>
              <a:rPr lang="en-GB" sz="1400" dirty="0">
                <a:effectLst/>
                <a:latin typeface="Montserrat Classic"/>
                <a:ea typeface="Times New Roman" panose="02020603050405020304" pitchFamily="18" charset="0"/>
              </a:rPr>
              <a:t>In addition, 100 companies are sensitized and participate in the networking and dual VET activities. </a:t>
            </a:r>
            <a:endParaRPr lang="en-US" sz="1400" spc="-71" dirty="0">
              <a:solidFill>
                <a:srgbClr val="000000"/>
              </a:solidFill>
              <a:latin typeface="Montserrat Classic"/>
            </a:endParaRPr>
          </a:p>
        </p:txBody>
      </p:sp>
      <p:grpSp>
        <p:nvGrpSpPr>
          <p:cNvPr id="22" name="Group 8">
            <a:extLst>
              <a:ext uri="{FF2B5EF4-FFF2-40B4-BE49-F238E27FC236}">
                <a16:creationId xmlns:a16="http://schemas.microsoft.com/office/drawing/2014/main" id="{BD574038-7203-7386-2E17-79284287267C}"/>
              </a:ext>
            </a:extLst>
          </p:cNvPr>
          <p:cNvGrpSpPr/>
          <p:nvPr/>
        </p:nvGrpSpPr>
        <p:grpSpPr>
          <a:xfrm>
            <a:off x="641307" y="2068564"/>
            <a:ext cx="3597132" cy="373083"/>
            <a:chOff x="423936" y="1276001"/>
            <a:chExt cx="16644532" cy="933943"/>
          </a:xfrm>
        </p:grpSpPr>
        <p:sp>
          <p:nvSpPr>
            <p:cNvPr id="23" name="Freeform 9">
              <a:extLst>
                <a:ext uri="{FF2B5EF4-FFF2-40B4-BE49-F238E27FC236}">
                  <a16:creationId xmlns:a16="http://schemas.microsoft.com/office/drawing/2014/main" id="{C6CA3692-8E87-1808-D147-CCB517FBB036}"/>
                </a:ext>
              </a:extLst>
            </p:cNvPr>
            <p:cNvSpPr/>
            <p:nvPr/>
          </p:nvSpPr>
          <p:spPr>
            <a:xfrm>
              <a:off x="423936" y="1276001"/>
              <a:ext cx="16644532" cy="933943"/>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pPr algn="ctr"/>
              <a:r>
                <a:rPr lang="en-US" sz="2000" spc="-93" dirty="0">
                  <a:solidFill>
                    <a:srgbClr val="FFFFFF"/>
                  </a:solidFill>
                  <a:latin typeface="Montserrat Classic"/>
                </a:rPr>
                <a:t>TARGET GROUPS</a:t>
              </a:r>
              <a:endParaRPr lang="es-ES" sz="2000" dirty="0"/>
            </a:p>
          </p:txBody>
        </p:sp>
      </p:grpSp>
      <p:grpSp>
        <p:nvGrpSpPr>
          <p:cNvPr id="24" name="Group 8">
            <a:extLst>
              <a:ext uri="{FF2B5EF4-FFF2-40B4-BE49-F238E27FC236}">
                <a16:creationId xmlns:a16="http://schemas.microsoft.com/office/drawing/2014/main" id="{4F4079F5-8111-019E-4372-63DB8B101082}"/>
              </a:ext>
            </a:extLst>
          </p:cNvPr>
          <p:cNvGrpSpPr/>
          <p:nvPr/>
        </p:nvGrpSpPr>
        <p:grpSpPr>
          <a:xfrm>
            <a:off x="5223587" y="2068565"/>
            <a:ext cx="6335486" cy="373082"/>
            <a:chOff x="423936" y="1473565"/>
            <a:chExt cx="16644532" cy="1012129"/>
          </a:xfrm>
        </p:grpSpPr>
        <p:sp>
          <p:nvSpPr>
            <p:cNvPr id="25" name="Freeform 9">
              <a:extLst>
                <a:ext uri="{FF2B5EF4-FFF2-40B4-BE49-F238E27FC236}">
                  <a16:creationId xmlns:a16="http://schemas.microsoft.com/office/drawing/2014/main" id="{9E6416B3-BAD4-88D3-BBFA-1AF4ADE06848}"/>
                </a:ext>
              </a:extLst>
            </p:cNvPr>
            <p:cNvSpPr/>
            <p:nvPr/>
          </p:nvSpPr>
          <p:spPr>
            <a:xfrm>
              <a:off x="423936" y="1473565"/>
              <a:ext cx="16644532" cy="101212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pPr algn="ctr"/>
              <a:r>
                <a:rPr lang="en-US" sz="2000" spc="-93" dirty="0">
                  <a:solidFill>
                    <a:srgbClr val="FFFFFF"/>
                  </a:solidFill>
                  <a:latin typeface="Montserrat Classic"/>
                </a:rPr>
                <a:t>BENEFICIARIES</a:t>
              </a:r>
              <a:r>
                <a:rPr lang="en-US" sz="2400" spc="-93" dirty="0">
                  <a:solidFill>
                    <a:srgbClr val="FFFFFF"/>
                  </a:solidFill>
                  <a:latin typeface="Montserrat Classic"/>
                </a:rPr>
                <a:t> </a:t>
              </a:r>
              <a:r>
                <a:rPr lang="en-US" sz="1600" spc="-93" dirty="0">
                  <a:solidFill>
                    <a:srgbClr val="FFFFFF"/>
                  </a:solidFill>
                  <a:latin typeface="Montserrat Classic"/>
                </a:rPr>
                <a:t>at least 50% women</a:t>
              </a:r>
              <a:endParaRPr lang="en-US" sz="2400" spc="-93" dirty="0">
                <a:solidFill>
                  <a:srgbClr val="FFFFFF"/>
                </a:solidFill>
                <a:latin typeface="Montserrat Classic"/>
              </a:endParaRPr>
            </a:p>
            <a:p>
              <a:pPr algn="ctr"/>
              <a:endParaRPr lang="es-ES" dirty="0"/>
            </a:p>
          </p:txBody>
        </p:sp>
      </p:grpSp>
      <p:sp>
        <p:nvSpPr>
          <p:cNvPr id="69" name="Marcador de número de diapositiva 68">
            <a:extLst>
              <a:ext uri="{FF2B5EF4-FFF2-40B4-BE49-F238E27FC236}">
                <a16:creationId xmlns:a16="http://schemas.microsoft.com/office/drawing/2014/main" id="{212A1F1C-15C0-5225-F937-8E1E5029A652}"/>
              </a:ext>
            </a:extLst>
          </p:cNvPr>
          <p:cNvSpPr>
            <a:spLocks noGrp="1"/>
          </p:cNvSpPr>
          <p:nvPr>
            <p:ph type="sldNum" sz="quarter" idx="12"/>
          </p:nvPr>
        </p:nvSpPr>
        <p:spPr/>
        <p:txBody>
          <a:bodyPr/>
          <a:lstStyle/>
          <a:p>
            <a:fld id="{88C04601-8331-4504-ACA9-73645E8E0342}" type="slidenum">
              <a:rPr lang="es-ES" smtClean="0"/>
              <a:t>5</a:t>
            </a:fld>
            <a:endParaRPr lang="es-ES"/>
          </a:p>
        </p:txBody>
      </p:sp>
      <p:grpSp>
        <p:nvGrpSpPr>
          <p:cNvPr id="15" name="Grupo 14">
            <a:extLst>
              <a:ext uri="{FF2B5EF4-FFF2-40B4-BE49-F238E27FC236}">
                <a16:creationId xmlns:a16="http://schemas.microsoft.com/office/drawing/2014/main" id="{960F782A-0C57-FCAF-71A8-96DBB9E235F6}"/>
              </a:ext>
            </a:extLst>
          </p:cNvPr>
          <p:cNvGrpSpPr/>
          <p:nvPr/>
        </p:nvGrpSpPr>
        <p:grpSpPr>
          <a:xfrm>
            <a:off x="1208165" y="6052488"/>
            <a:ext cx="9508703" cy="740586"/>
            <a:chOff x="1208165" y="6052488"/>
            <a:chExt cx="9508703" cy="740586"/>
          </a:xfrm>
        </p:grpSpPr>
        <p:grpSp>
          <p:nvGrpSpPr>
            <p:cNvPr id="16" name="Grupo 15">
              <a:extLst>
                <a:ext uri="{FF2B5EF4-FFF2-40B4-BE49-F238E27FC236}">
                  <a16:creationId xmlns:a16="http://schemas.microsoft.com/office/drawing/2014/main" id="{78096B7C-192C-7DD7-9404-05312C25504D}"/>
                </a:ext>
              </a:extLst>
            </p:cNvPr>
            <p:cNvGrpSpPr/>
            <p:nvPr/>
          </p:nvGrpSpPr>
          <p:grpSpPr>
            <a:xfrm>
              <a:off x="1208165" y="6052488"/>
              <a:ext cx="9508703" cy="690145"/>
              <a:chOff x="760791" y="5950210"/>
              <a:chExt cx="11006438" cy="835181"/>
            </a:xfrm>
          </p:grpSpPr>
          <p:sp>
            <p:nvSpPr>
              <p:cNvPr id="20" name="Freeform 14">
                <a:extLst>
                  <a:ext uri="{FF2B5EF4-FFF2-40B4-BE49-F238E27FC236}">
                    <a16:creationId xmlns:a16="http://schemas.microsoft.com/office/drawing/2014/main" id="{747884B6-6C0E-1964-DF08-EA40D4F90B7B}"/>
                  </a:ext>
                </a:extLst>
              </p:cNvPr>
              <p:cNvSpPr/>
              <p:nvPr/>
            </p:nvSpPr>
            <p:spPr>
              <a:xfrm>
                <a:off x="10117198" y="6156426"/>
                <a:ext cx="1650031" cy="519129"/>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2"/>
                <a:stretch>
                  <a:fillRect/>
                </a:stretch>
              </a:blipFill>
            </p:spPr>
            <p:txBody>
              <a:bodyPr/>
              <a:lstStyle/>
              <a:p>
                <a:endParaRPr lang="es-ES" dirty="0"/>
              </a:p>
            </p:txBody>
          </p:sp>
          <p:pic>
            <p:nvPicPr>
              <p:cNvPr id="26" name="Picture 6" descr="LulaLAB Foundation">
                <a:extLst>
                  <a:ext uri="{FF2B5EF4-FFF2-40B4-BE49-F238E27FC236}">
                    <a16:creationId xmlns:a16="http://schemas.microsoft.com/office/drawing/2014/main" id="{55268D50-7C5C-5E45-590B-F13985141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E4AA1712-98AD-BCD6-E223-1242FC9D6B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Imagen 16" descr="Logotipo, nombre de la empresa&#10;&#10;Descripción generada automáticamente">
              <a:extLst>
                <a:ext uri="{FF2B5EF4-FFF2-40B4-BE49-F238E27FC236}">
                  <a16:creationId xmlns:a16="http://schemas.microsoft.com/office/drawing/2014/main" id="{99709132-A4F9-25F8-A769-6C2CF68ACF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grpSp>
        <p:nvGrpSpPr>
          <p:cNvPr id="30" name="Group 12">
            <a:extLst>
              <a:ext uri="{FF2B5EF4-FFF2-40B4-BE49-F238E27FC236}">
                <a16:creationId xmlns:a16="http://schemas.microsoft.com/office/drawing/2014/main" id="{71E2DE04-1546-614A-5973-DAE8831E346A}"/>
              </a:ext>
            </a:extLst>
          </p:cNvPr>
          <p:cNvGrpSpPr/>
          <p:nvPr/>
        </p:nvGrpSpPr>
        <p:grpSpPr>
          <a:xfrm>
            <a:off x="8884898" y="334067"/>
            <a:ext cx="3307102" cy="774000"/>
            <a:chOff x="0" y="0"/>
            <a:chExt cx="4333537" cy="1100800"/>
          </a:xfrm>
        </p:grpSpPr>
        <p:sp>
          <p:nvSpPr>
            <p:cNvPr id="31" name="Freeform 13">
              <a:extLst>
                <a:ext uri="{FF2B5EF4-FFF2-40B4-BE49-F238E27FC236}">
                  <a16:creationId xmlns:a16="http://schemas.microsoft.com/office/drawing/2014/main" id="{FE06253A-431D-F45B-AB74-4417B77CBBE0}"/>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32" name="Group 12">
            <a:extLst>
              <a:ext uri="{FF2B5EF4-FFF2-40B4-BE49-F238E27FC236}">
                <a16:creationId xmlns:a16="http://schemas.microsoft.com/office/drawing/2014/main" id="{7764D1CD-ECC9-6C5C-0E16-384876C01165}"/>
              </a:ext>
            </a:extLst>
          </p:cNvPr>
          <p:cNvGrpSpPr/>
          <p:nvPr/>
        </p:nvGrpSpPr>
        <p:grpSpPr>
          <a:xfrm>
            <a:off x="4557" y="315504"/>
            <a:ext cx="3306149" cy="774000"/>
            <a:chOff x="0" y="0"/>
            <a:chExt cx="4333537" cy="1100800"/>
          </a:xfrm>
        </p:grpSpPr>
        <p:sp>
          <p:nvSpPr>
            <p:cNvPr id="33" name="Freeform 13">
              <a:extLst>
                <a:ext uri="{FF2B5EF4-FFF2-40B4-BE49-F238E27FC236}">
                  <a16:creationId xmlns:a16="http://schemas.microsoft.com/office/drawing/2014/main" id="{262B3D03-1BF4-B257-7B50-4F20E800807E}"/>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34" name="Grupo 33">
            <a:extLst>
              <a:ext uri="{FF2B5EF4-FFF2-40B4-BE49-F238E27FC236}">
                <a16:creationId xmlns:a16="http://schemas.microsoft.com/office/drawing/2014/main" id="{29F5AAE8-F22C-4D3E-76B3-52446EB85A79}"/>
              </a:ext>
            </a:extLst>
          </p:cNvPr>
          <p:cNvGrpSpPr/>
          <p:nvPr/>
        </p:nvGrpSpPr>
        <p:grpSpPr>
          <a:xfrm>
            <a:off x="3519385" y="248274"/>
            <a:ext cx="5156834" cy="996950"/>
            <a:chOff x="0" y="0"/>
            <a:chExt cx="6339575" cy="1168400"/>
          </a:xfrm>
        </p:grpSpPr>
        <p:pic>
          <p:nvPicPr>
            <p:cNvPr id="35" name="Imagen 34" descr="Logotipo, nombre de la empresa">
              <a:extLst>
                <a:ext uri="{FF2B5EF4-FFF2-40B4-BE49-F238E27FC236}">
                  <a16:creationId xmlns:a16="http://schemas.microsoft.com/office/drawing/2014/main" id="{089D20E7-33E7-9303-870A-1C90B45EA4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36" name="Imagen 35" descr="Texto">
              <a:extLst>
                <a:ext uri="{FF2B5EF4-FFF2-40B4-BE49-F238E27FC236}">
                  <a16:creationId xmlns:a16="http://schemas.microsoft.com/office/drawing/2014/main" id="{22CA79CA-291D-72C8-5B20-72FF140EBE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spTree>
    <p:extLst>
      <p:ext uri="{BB962C8B-B14F-4D97-AF65-F5344CB8AC3E}">
        <p14:creationId xmlns:p14="http://schemas.microsoft.com/office/powerpoint/2010/main" val="41451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695131" y="1675178"/>
            <a:ext cx="10608907" cy="398863"/>
            <a:chOff x="423936" y="1473565"/>
            <a:chExt cx="16644532" cy="827909"/>
          </a:xfrm>
        </p:grpSpPr>
        <p:sp>
          <p:nvSpPr>
            <p:cNvPr id="9" name="Freeform 9"/>
            <p:cNvSpPr/>
            <p:nvPr/>
          </p:nvSpPr>
          <p:spPr>
            <a:xfrm>
              <a:off x="423936" y="1473565"/>
              <a:ext cx="16644532" cy="82790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r>
                <a:rPr lang="en-US" sz="2000" spc="-93" dirty="0">
                  <a:solidFill>
                    <a:srgbClr val="FFFFFF"/>
                  </a:solidFill>
                  <a:latin typeface="Montserrat Classic"/>
                </a:rPr>
                <a:t>7. Main Activities (Work Packages)</a:t>
              </a:r>
              <a:endParaRPr lang="en-US" spc="-93" dirty="0">
                <a:solidFill>
                  <a:srgbClr val="FFFFFF"/>
                </a:solidFill>
                <a:latin typeface="Montserrat Classic"/>
              </a:endParaRPr>
            </a:p>
          </p:txBody>
        </p:sp>
      </p:grpSp>
      <p:graphicFrame>
        <p:nvGraphicFramePr>
          <p:cNvPr id="16" name="Tabla 15">
            <a:extLst>
              <a:ext uri="{FF2B5EF4-FFF2-40B4-BE49-F238E27FC236}">
                <a16:creationId xmlns:a16="http://schemas.microsoft.com/office/drawing/2014/main" id="{B72EB638-6FA8-3A0D-2233-3A7EEF1D3EC1}"/>
              </a:ext>
            </a:extLst>
          </p:cNvPr>
          <p:cNvGraphicFramePr>
            <a:graphicFrameLocks noGrp="1"/>
          </p:cNvGraphicFramePr>
          <p:nvPr>
            <p:extLst>
              <p:ext uri="{D42A27DB-BD31-4B8C-83A1-F6EECF244321}">
                <p14:modId xmlns:p14="http://schemas.microsoft.com/office/powerpoint/2010/main" val="412490282"/>
              </p:ext>
            </p:extLst>
          </p:nvPr>
        </p:nvGraphicFramePr>
        <p:xfrm>
          <a:off x="695131" y="2224404"/>
          <a:ext cx="10608907" cy="3571240"/>
        </p:xfrm>
        <a:graphic>
          <a:graphicData uri="http://schemas.openxmlformats.org/drawingml/2006/table">
            <a:tbl>
              <a:tblPr firstRow="1" bandRow="1">
                <a:tableStyleId>{0E3FDE45-AF77-4B5C-9715-49D594BDF05E}</a:tableStyleId>
              </a:tblPr>
              <a:tblGrid>
                <a:gridCol w="4088762">
                  <a:extLst>
                    <a:ext uri="{9D8B030D-6E8A-4147-A177-3AD203B41FA5}">
                      <a16:colId xmlns:a16="http://schemas.microsoft.com/office/drawing/2014/main" val="177483845"/>
                    </a:ext>
                  </a:extLst>
                </a:gridCol>
                <a:gridCol w="6520145">
                  <a:extLst>
                    <a:ext uri="{9D8B030D-6E8A-4147-A177-3AD203B41FA5}">
                      <a16:colId xmlns:a16="http://schemas.microsoft.com/office/drawing/2014/main" val="2745386755"/>
                    </a:ext>
                  </a:extLst>
                </a:gridCol>
              </a:tblGrid>
              <a:tr h="370840">
                <a:tc>
                  <a:txBody>
                    <a:bodyPr/>
                    <a:lstStyle/>
                    <a:p>
                      <a:r>
                        <a:rPr lang="en-US" sz="1800" noProof="0" dirty="0">
                          <a:solidFill>
                            <a:schemeClr val="bg1"/>
                          </a:solidFill>
                          <a:latin typeface="Montserrat Classic"/>
                        </a:rPr>
                        <a:t>Work Packages</a:t>
                      </a:r>
                    </a:p>
                  </a:txBody>
                  <a:tcPr>
                    <a:solidFill>
                      <a:srgbClr val="C00000"/>
                    </a:solidFill>
                  </a:tcPr>
                </a:tc>
                <a:tc>
                  <a:txBody>
                    <a:bodyPr/>
                    <a:lstStyle/>
                    <a:p>
                      <a:r>
                        <a:rPr lang="en-US" sz="1800" noProof="0" dirty="0">
                          <a:solidFill>
                            <a:schemeClr val="bg1"/>
                          </a:solidFill>
                          <a:latin typeface="Montserrat Classic"/>
                        </a:rPr>
                        <a:t>Description</a:t>
                      </a:r>
                    </a:p>
                  </a:txBody>
                  <a:tcPr>
                    <a:solidFill>
                      <a:srgbClr val="C00000"/>
                    </a:solidFill>
                  </a:tcPr>
                </a:tc>
                <a:extLst>
                  <a:ext uri="{0D108BD9-81ED-4DB2-BD59-A6C34878D82A}">
                    <a16:rowId xmlns:a16="http://schemas.microsoft.com/office/drawing/2014/main" val="4041200746"/>
                  </a:ext>
                </a:extLst>
              </a:tr>
              <a:tr h="370840">
                <a:tc>
                  <a:txBody>
                    <a:bodyPr/>
                    <a:lstStyle/>
                    <a:p>
                      <a:r>
                        <a:rPr lang="en-GB" sz="1400" b="1" dirty="0">
                          <a:solidFill>
                            <a:schemeClr val="bg2">
                              <a:lumMod val="10000"/>
                            </a:schemeClr>
                          </a:solidFill>
                          <a:effectLst/>
                          <a:latin typeface="Montserrat Classic"/>
                          <a:ea typeface="Times New Roman" panose="02020603050405020304" pitchFamily="18" charset="0"/>
                        </a:rPr>
                        <a:t>WP1: Project Management</a:t>
                      </a:r>
                      <a:endParaRPr lang="es-ES" sz="1400" dirty="0">
                        <a:solidFill>
                          <a:schemeClr val="bg2">
                            <a:lumMod val="10000"/>
                          </a:schemeClr>
                        </a:solidFill>
                        <a:latin typeface="Montserrat Classic"/>
                      </a:endParaRPr>
                    </a:p>
                  </a:txBody>
                  <a:tcPr>
                    <a:solidFill>
                      <a:srgbClr val="FFA3A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ontserrat Classic"/>
                          <a:ea typeface="Times New Roman" panose="02020603050405020304" pitchFamily="18" charset="0"/>
                        </a:rPr>
                        <a:t>Coordination of all activities (deliverables and outputs) to be developed by partners, risk control, organisation of steering committees, WP adaptation, and subgrant coordination. </a:t>
                      </a:r>
                      <a:r>
                        <a:rPr lang="en-GB" sz="1200" b="1" dirty="0">
                          <a:effectLst/>
                          <a:latin typeface="Montserrat Classic"/>
                          <a:ea typeface="Times New Roman" panose="02020603050405020304" pitchFamily="18" charset="0"/>
                        </a:rPr>
                        <a:t>WP1 led by CCI Spain.</a:t>
                      </a:r>
                      <a:endParaRPr lang="es-ES" sz="1200" b="1" dirty="0">
                        <a:effectLst/>
                        <a:latin typeface="Montserrat Classic"/>
                        <a:ea typeface="Times New Roman" panose="02020603050405020304" pitchFamily="18" charset="0"/>
                      </a:endParaRPr>
                    </a:p>
                  </a:txBody>
                  <a:tcPr>
                    <a:solidFill>
                      <a:srgbClr val="FFA3A3">
                        <a:alpha val="20000"/>
                      </a:srgbClr>
                    </a:solidFill>
                  </a:tcPr>
                </a:tc>
                <a:extLst>
                  <a:ext uri="{0D108BD9-81ED-4DB2-BD59-A6C34878D82A}">
                    <a16:rowId xmlns:a16="http://schemas.microsoft.com/office/drawing/2014/main" val="1155621578"/>
                  </a:ext>
                </a:extLst>
              </a:tr>
              <a:tr h="370840">
                <a:tc>
                  <a:txBody>
                    <a:bodyPr/>
                    <a:lstStyle/>
                    <a:p>
                      <a:r>
                        <a:rPr lang="en-GB" sz="1400" b="1" dirty="0">
                          <a:solidFill>
                            <a:schemeClr val="bg2">
                              <a:lumMod val="10000"/>
                            </a:schemeClr>
                          </a:solidFill>
                          <a:effectLst/>
                          <a:latin typeface="Montserrat Classic"/>
                          <a:ea typeface="Times New Roman" panose="02020603050405020304" pitchFamily="18" charset="0"/>
                        </a:rPr>
                        <a:t>WP2: Communication and Sensibilization</a:t>
                      </a:r>
                      <a:endParaRPr lang="es-ES" sz="1400" dirty="0">
                        <a:solidFill>
                          <a:schemeClr val="bg2">
                            <a:lumMod val="10000"/>
                          </a:schemeClr>
                        </a:solidFill>
                        <a:latin typeface="Montserrat Class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ontserrat Classic"/>
                          <a:ea typeface="Times New Roman" panose="02020603050405020304" pitchFamily="18" charset="0"/>
                        </a:rPr>
                        <a:t>Communication and Awareness plan to mobilize and engage final beneficiaries, Mentoring and Coaching for local CSOs and authorities, and initial and final Conference. </a:t>
                      </a:r>
                      <a:r>
                        <a:rPr lang="en-GB" sz="1200" b="1" dirty="0">
                          <a:effectLst/>
                          <a:latin typeface="Montserrat Classic"/>
                          <a:ea typeface="Times New Roman" panose="02020603050405020304" pitchFamily="18" charset="0"/>
                        </a:rPr>
                        <a:t>WP2 led by </a:t>
                      </a:r>
                      <a:r>
                        <a:rPr lang="en-GB" sz="1200" b="1" dirty="0" err="1">
                          <a:effectLst/>
                          <a:latin typeface="Montserrat Classic"/>
                          <a:ea typeface="Times New Roman" panose="02020603050405020304" pitchFamily="18" charset="0"/>
                        </a:rPr>
                        <a:t>Lulalab</a:t>
                      </a:r>
                      <a:r>
                        <a:rPr lang="en-GB" sz="1200" b="1" dirty="0">
                          <a:effectLst/>
                          <a:latin typeface="Montserrat Classic"/>
                          <a:ea typeface="Times New Roman" panose="02020603050405020304" pitchFamily="18" charset="0"/>
                        </a:rPr>
                        <a:t> Foundation</a:t>
                      </a:r>
                      <a:r>
                        <a:rPr lang="en-GB" sz="1200" dirty="0">
                          <a:effectLst/>
                          <a:latin typeface="Montserrat Classic"/>
                          <a:ea typeface="Times New Roman" panose="02020603050405020304" pitchFamily="18" charset="0"/>
                        </a:rPr>
                        <a:t>.</a:t>
                      </a:r>
                      <a:endParaRPr lang="es-ES" sz="1200" dirty="0">
                        <a:effectLst/>
                        <a:latin typeface="Montserrat Classic"/>
                        <a:ea typeface="Times New Roman" panose="02020603050405020304" pitchFamily="18" charset="0"/>
                      </a:endParaRPr>
                    </a:p>
                  </a:txBody>
                  <a:tcPr/>
                </a:tc>
                <a:extLst>
                  <a:ext uri="{0D108BD9-81ED-4DB2-BD59-A6C34878D82A}">
                    <a16:rowId xmlns:a16="http://schemas.microsoft.com/office/drawing/2014/main" val="280249741"/>
                  </a:ext>
                </a:extLst>
              </a:tr>
              <a:tr h="370840">
                <a:tc>
                  <a:txBody>
                    <a:bodyPr/>
                    <a:lstStyle/>
                    <a:p>
                      <a:r>
                        <a:rPr lang="en-GB" sz="1400" b="1" dirty="0">
                          <a:solidFill>
                            <a:schemeClr val="bg2">
                              <a:lumMod val="10000"/>
                            </a:schemeClr>
                          </a:solidFill>
                          <a:effectLst/>
                          <a:latin typeface="Montserrat Classic"/>
                          <a:ea typeface="Times New Roman" panose="02020603050405020304" pitchFamily="18" charset="0"/>
                        </a:rPr>
                        <a:t>WP3: Entrepreneurship Training and Public-Private-Partnership</a:t>
                      </a:r>
                      <a:endParaRPr lang="es-ES" sz="1400" dirty="0">
                        <a:solidFill>
                          <a:schemeClr val="bg2">
                            <a:lumMod val="10000"/>
                          </a:schemeClr>
                        </a:solidFill>
                        <a:latin typeface="Montserrat Classic"/>
                      </a:endParaRPr>
                    </a:p>
                  </a:txBody>
                  <a:tcPr>
                    <a:solidFill>
                      <a:srgbClr val="FFA3A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ontserrat Classic"/>
                          <a:ea typeface="Times New Roman" panose="02020603050405020304" pitchFamily="18" charset="0"/>
                        </a:rPr>
                        <a:t>Selection of beneficiaries (women and young people), entrepreneurship orientation services; mentoring of entrepreneurship trainers, and organization of 3 workshops on PPP (Market needs and Dual VET; Entrepreneurship Support Services and Women Empowerment; Access to finance for micro-SMEs). </a:t>
                      </a:r>
                      <a:r>
                        <a:rPr lang="en-GB" sz="1200" b="1" dirty="0">
                          <a:effectLst/>
                          <a:latin typeface="Montserrat Classic"/>
                          <a:ea typeface="Times New Roman" panose="02020603050405020304" pitchFamily="18" charset="0"/>
                        </a:rPr>
                        <a:t>WP3 led by JCCI.</a:t>
                      </a:r>
                      <a:endParaRPr lang="es-ES" sz="1200" b="1" dirty="0">
                        <a:effectLst/>
                        <a:latin typeface="Montserrat Classic"/>
                        <a:ea typeface="Times New Roman" panose="02020603050405020304" pitchFamily="18" charset="0"/>
                      </a:endParaRPr>
                    </a:p>
                  </a:txBody>
                  <a:tcPr>
                    <a:solidFill>
                      <a:srgbClr val="FFA3A3">
                        <a:alpha val="20000"/>
                      </a:srgbClr>
                    </a:solidFill>
                  </a:tcPr>
                </a:tc>
                <a:extLst>
                  <a:ext uri="{0D108BD9-81ED-4DB2-BD59-A6C34878D82A}">
                    <a16:rowId xmlns:a16="http://schemas.microsoft.com/office/drawing/2014/main" val="1802618712"/>
                  </a:ext>
                </a:extLst>
              </a:tr>
              <a:tr h="370840">
                <a:tc>
                  <a:txBody>
                    <a:bodyPr/>
                    <a:lstStyle/>
                    <a:p>
                      <a:r>
                        <a:rPr lang="en-GB" sz="1400" b="1" dirty="0">
                          <a:solidFill>
                            <a:schemeClr val="bg2">
                              <a:lumMod val="10000"/>
                            </a:schemeClr>
                          </a:solidFill>
                          <a:effectLst/>
                          <a:latin typeface="Montserrat Classic"/>
                          <a:ea typeface="Times New Roman" panose="02020603050405020304" pitchFamily="18" charset="0"/>
                        </a:rPr>
                        <a:t>WP4: Vocational Training and Employment</a:t>
                      </a:r>
                      <a:endParaRPr lang="es-ES" sz="1400" dirty="0">
                        <a:solidFill>
                          <a:schemeClr val="bg2">
                            <a:lumMod val="10000"/>
                          </a:schemeClr>
                        </a:solidFill>
                        <a:latin typeface="Montserrat Class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ontserrat Classic"/>
                          <a:ea typeface="Times New Roman" panose="02020603050405020304" pitchFamily="18" charset="0"/>
                        </a:rPr>
                        <a:t>Selection of beneficiaries, individual training pathways for dual VET, training of trainers in dual VET. Training (theoretical and practical internship) in culinary sector; PV maintenance and IT services.  </a:t>
                      </a:r>
                      <a:r>
                        <a:rPr lang="en-GB" sz="1200" b="1" dirty="0">
                          <a:effectLst/>
                          <a:latin typeface="Montserrat Classic"/>
                          <a:ea typeface="Times New Roman" panose="02020603050405020304" pitchFamily="18" charset="0"/>
                        </a:rPr>
                        <a:t>WP4 led by Yes 4 Youth.</a:t>
                      </a:r>
                      <a:endParaRPr lang="es-ES" sz="1200" b="1" dirty="0">
                        <a:effectLst/>
                        <a:latin typeface="Montserrat Classic"/>
                        <a:ea typeface="Times New Roman" panose="02020603050405020304" pitchFamily="18" charset="0"/>
                      </a:endParaRPr>
                    </a:p>
                  </a:txBody>
                  <a:tcPr/>
                </a:tc>
                <a:extLst>
                  <a:ext uri="{0D108BD9-81ED-4DB2-BD59-A6C34878D82A}">
                    <a16:rowId xmlns:a16="http://schemas.microsoft.com/office/drawing/2014/main" val="2349063896"/>
                  </a:ext>
                </a:extLst>
              </a:tr>
              <a:tr h="296056">
                <a:tc>
                  <a:txBody>
                    <a:bodyPr/>
                    <a:lstStyle/>
                    <a:p>
                      <a:r>
                        <a:rPr lang="en-GB" sz="1400" b="1" dirty="0">
                          <a:solidFill>
                            <a:schemeClr val="bg2">
                              <a:lumMod val="10000"/>
                            </a:schemeClr>
                          </a:solidFill>
                          <a:effectLst/>
                          <a:latin typeface="Montserrat Classic"/>
                          <a:ea typeface="Times New Roman" panose="02020603050405020304" pitchFamily="18" charset="0"/>
                        </a:rPr>
                        <a:t>WP5:</a:t>
                      </a:r>
                      <a:r>
                        <a:rPr lang="en-GB" sz="1400" dirty="0">
                          <a:solidFill>
                            <a:schemeClr val="bg2">
                              <a:lumMod val="10000"/>
                            </a:schemeClr>
                          </a:solidFill>
                          <a:effectLst/>
                          <a:latin typeface="Montserrat Classic"/>
                          <a:ea typeface="Times New Roman" panose="02020603050405020304" pitchFamily="18" charset="0"/>
                        </a:rPr>
                        <a:t> </a:t>
                      </a:r>
                      <a:r>
                        <a:rPr lang="en-GB" sz="1400" b="1" dirty="0">
                          <a:solidFill>
                            <a:schemeClr val="bg2">
                              <a:lumMod val="10000"/>
                            </a:schemeClr>
                          </a:solidFill>
                          <a:effectLst/>
                          <a:latin typeface="Montserrat Classic"/>
                          <a:ea typeface="Times New Roman" panose="02020603050405020304" pitchFamily="18" charset="0"/>
                        </a:rPr>
                        <a:t>Monitoring and Evaluation</a:t>
                      </a:r>
                      <a:endParaRPr lang="es-ES" sz="1400" dirty="0">
                        <a:solidFill>
                          <a:schemeClr val="bg2">
                            <a:lumMod val="10000"/>
                          </a:schemeClr>
                        </a:solidFill>
                        <a:latin typeface="Montserrat Classic"/>
                      </a:endParaRPr>
                    </a:p>
                  </a:txBody>
                  <a:tcPr>
                    <a:solidFill>
                      <a:srgbClr val="FFA3A3">
                        <a:alpha val="20000"/>
                      </a:srgbClr>
                    </a:solidFill>
                  </a:tcPr>
                </a:tc>
                <a:tc>
                  <a:txBody>
                    <a:bodyPr/>
                    <a:lstStyle/>
                    <a:p>
                      <a:r>
                        <a:rPr lang="en-GB" sz="1200" dirty="0">
                          <a:effectLst/>
                          <a:latin typeface="Montserrat Classic"/>
                          <a:ea typeface="Times New Roman" panose="02020603050405020304" pitchFamily="18" charset="0"/>
                        </a:rPr>
                        <a:t>Monitoring and follow-up of the implemented activities; risk and quality management indicators, Surveys &amp; Evaluation indicators to achieve outcomes. </a:t>
                      </a:r>
                      <a:r>
                        <a:rPr lang="en-GB" sz="1200" b="1" dirty="0">
                          <a:effectLst/>
                          <a:latin typeface="Montserrat Classic"/>
                          <a:ea typeface="Times New Roman" panose="02020603050405020304" pitchFamily="18" charset="0"/>
                        </a:rPr>
                        <a:t>WP5 led by CCI Spain.</a:t>
                      </a:r>
                      <a:endParaRPr lang="es-ES" sz="1200" b="1" dirty="0">
                        <a:latin typeface="Montserrat Classic"/>
                      </a:endParaRPr>
                    </a:p>
                  </a:txBody>
                  <a:tcPr>
                    <a:solidFill>
                      <a:srgbClr val="FFA3A3">
                        <a:alpha val="20000"/>
                      </a:srgbClr>
                    </a:solidFill>
                  </a:tcPr>
                </a:tc>
                <a:extLst>
                  <a:ext uri="{0D108BD9-81ED-4DB2-BD59-A6C34878D82A}">
                    <a16:rowId xmlns:a16="http://schemas.microsoft.com/office/drawing/2014/main" val="585339895"/>
                  </a:ext>
                </a:extLst>
              </a:tr>
            </a:tbl>
          </a:graphicData>
        </a:graphic>
      </p:graphicFrame>
      <p:sp>
        <p:nvSpPr>
          <p:cNvPr id="65" name="Marcador de número de diapositiva 64">
            <a:extLst>
              <a:ext uri="{FF2B5EF4-FFF2-40B4-BE49-F238E27FC236}">
                <a16:creationId xmlns:a16="http://schemas.microsoft.com/office/drawing/2014/main" id="{E75522F2-3892-6B51-F450-2783C37D5925}"/>
              </a:ext>
            </a:extLst>
          </p:cNvPr>
          <p:cNvSpPr>
            <a:spLocks noGrp="1"/>
          </p:cNvSpPr>
          <p:nvPr>
            <p:ph type="sldNum" sz="quarter" idx="12"/>
          </p:nvPr>
        </p:nvSpPr>
        <p:spPr/>
        <p:txBody>
          <a:bodyPr/>
          <a:lstStyle/>
          <a:p>
            <a:fld id="{88C04601-8331-4504-ACA9-73645E8E0342}" type="slidenum">
              <a:rPr lang="es-ES" smtClean="0"/>
              <a:t>6</a:t>
            </a:fld>
            <a:endParaRPr lang="es-ES"/>
          </a:p>
        </p:txBody>
      </p:sp>
      <p:grpSp>
        <p:nvGrpSpPr>
          <p:cNvPr id="12" name="Grupo 11">
            <a:extLst>
              <a:ext uri="{FF2B5EF4-FFF2-40B4-BE49-F238E27FC236}">
                <a16:creationId xmlns:a16="http://schemas.microsoft.com/office/drawing/2014/main" id="{A1D69BBC-ED6A-236F-0212-682FBFE02089}"/>
              </a:ext>
            </a:extLst>
          </p:cNvPr>
          <p:cNvGrpSpPr/>
          <p:nvPr/>
        </p:nvGrpSpPr>
        <p:grpSpPr>
          <a:xfrm>
            <a:off x="1208165" y="6052488"/>
            <a:ext cx="9508703" cy="740586"/>
            <a:chOff x="1208165" y="6052488"/>
            <a:chExt cx="9508703" cy="740586"/>
          </a:xfrm>
        </p:grpSpPr>
        <p:grpSp>
          <p:nvGrpSpPr>
            <p:cNvPr id="13" name="Grupo 12">
              <a:extLst>
                <a:ext uri="{FF2B5EF4-FFF2-40B4-BE49-F238E27FC236}">
                  <a16:creationId xmlns:a16="http://schemas.microsoft.com/office/drawing/2014/main" id="{660CD084-5F23-DB1E-527D-0289805E518B}"/>
                </a:ext>
              </a:extLst>
            </p:cNvPr>
            <p:cNvGrpSpPr/>
            <p:nvPr/>
          </p:nvGrpSpPr>
          <p:grpSpPr>
            <a:xfrm>
              <a:off x="1208165" y="6052488"/>
              <a:ext cx="9508703" cy="690145"/>
              <a:chOff x="760791" y="5950210"/>
              <a:chExt cx="11006438" cy="835181"/>
            </a:xfrm>
          </p:grpSpPr>
          <p:sp>
            <p:nvSpPr>
              <p:cNvPr id="15" name="Freeform 14">
                <a:extLst>
                  <a:ext uri="{FF2B5EF4-FFF2-40B4-BE49-F238E27FC236}">
                    <a16:creationId xmlns:a16="http://schemas.microsoft.com/office/drawing/2014/main" id="{0E477C76-FA9F-7FA3-7329-C63000D500B2}"/>
                  </a:ext>
                </a:extLst>
              </p:cNvPr>
              <p:cNvSpPr/>
              <p:nvPr/>
            </p:nvSpPr>
            <p:spPr>
              <a:xfrm>
                <a:off x="10117198" y="6156426"/>
                <a:ext cx="1650031" cy="519129"/>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2"/>
                <a:stretch>
                  <a:fillRect/>
                </a:stretch>
              </a:blipFill>
            </p:spPr>
            <p:txBody>
              <a:bodyPr/>
              <a:lstStyle/>
              <a:p>
                <a:endParaRPr lang="es-ES" dirty="0"/>
              </a:p>
            </p:txBody>
          </p:sp>
          <p:pic>
            <p:nvPicPr>
              <p:cNvPr id="17" name="Picture 6" descr="LulaLAB Foundation">
                <a:extLst>
                  <a:ext uri="{FF2B5EF4-FFF2-40B4-BE49-F238E27FC236}">
                    <a16:creationId xmlns:a16="http://schemas.microsoft.com/office/drawing/2014/main" id="{03CD187D-A3C4-3BE7-CCA8-23271B311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630F2B23-18DB-DF1F-CBD3-4847548BD4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Imagen 13" descr="Logotipo, nombre de la empresa&#10;&#10;Descripción generada automáticamente">
              <a:extLst>
                <a:ext uri="{FF2B5EF4-FFF2-40B4-BE49-F238E27FC236}">
                  <a16:creationId xmlns:a16="http://schemas.microsoft.com/office/drawing/2014/main" id="{CE16371A-2C95-F863-69F7-416F5144BC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grpSp>
        <p:nvGrpSpPr>
          <p:cNvPr id="5" name="Group 12">
            <a:extLst>
              <a:ext uri="{FF2B5EF4-FFF2-40B4-BE49-F238E27FC236}">
                <a16:creationId xmlns:a16="http://schemas.microsoft.com/office/drawing/2014/main" id="{D2ADCA2C-7595-52E5-7A1F-77EA80BE5890}"/>
              </a:ext>
            </a:extLst>
          </p:cNvPr>
          <p:cNvGrpSpPr/>
          <p:nvPr/>
        </p:nvGrpSpPr>
        <p:grpSpPr>
          <a:xfrm>
            <a:off x="8884898" y="334067"/>
            <a:ext cx="3307102" cy="774000"/>
            <a:chOff x="0" y="0"/>
            <a:chExt cx="4333537" cy="1100800"/>
          </a:xfrm>
        </p:grpSpPr>
        <p:sp>
          <p:nvSpPr>
            <p:cNvPr id="6" name="Freeform 13">
              <a:extLst>
                <a:ext uri="{FF2B5EF4-FFF2-40B4-BE49-F238E27FC236}">
                  <a16:creationId xmlns:a16="http://schemas.microsoft.com/office/drawing/2014/main" id="{EC469E88-39AB-A700-BF00-ADC376023AF9}"/>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7" name="Group 12">
            <a:extLst>
              <a:ext uri="{FF2B5EF4-FFF2-40B4-BE49-F238E27FC236}">
                <a16:creationId xmlns:a16="http://schemas.microsoft.com/office/drawing/2014/main" id="{24001621-7DDC-DCD4-4239-A6F3AA337578}"/>
              </a:ext>
            </a:extLst>
          </p:cNvPr>
          <p:cNvGrpSpPr/>
          <p:nvPr/>
        </p:nvGrpSpPr>
        <p:grpSpPr>
          <a:xfrm>
            <a:off x="4557" y="315504"/>
            <a:ext cx="3306149" cy="774000"/>
            <a:chOff x="0" y="0"/>
            <a:chExt cx="4333537" cy="1100800"/>
          </a:xfrm>
        </p:grpSpPr>
        <p:sp>
          <p:nvSpPr>
            <p:cNvPr id="10" name="Freeform 13">
              <a:extLst>
                <a:ext uri="{FF2B5EF4-FFF2-40B4-BE49-F238E27FC236}">
                  <a16:creationId xmlns:a16="http://schemas.microsoft.com/office/drawing/2014/main" id="{E3E4E321-D9F2-CA52-6FCC-8851A2914FD3}"/>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11" name="Grupo 10">
            <a:extLst>
              <a:ext uri="{FF2B5EF4-FFF2-40B4-BE49-F238E27FC236}">
                <a16:creationId xmlns:a16="http://schemas.microsoft.com/office/drawing/2014/main" id="{0DD27462-4A70-3091-55FC-2B24822A256B}"/>
              </a:ext>
            </a:extLst>
          </p:cNvPr>
          <p:cNvGrpSpPr/>
          <p:nvPr/>
        </p:nvGrpSpPr>
        <p:grpSpPr>
          <a:xfrm>
            <a:off x="3519385" y="248274"/>
            <a:ext cx="5156834" cy="996950"/>
            <a:chOff x="0" y="0"/>
            <a:chExt cx="6339575" cy="1168400"/>
          </a:xfrm>
        </p:grpSpPr>
        <p:pic>
          <p:nvPicPr>
            <p:cNvPr id="21" name="Imagen 20" descr="Logotipo, nombre de la empresa">
              <a:extLst>
                <a:ext uri="{FF2B5EF4-FFF2-40B4-BE49-F238E27FC236}">
                  <a16:creationId xmlns:a16="http://schemas.microsoft.com/office/drawing/2014/main" id="{B2FBB64A-D53C-DFCD-17D5-051011E6B3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22" name="Imagen 21" descr="Texto">
              <a:extLst>
                <a:ext uri="{FF2B5EF4-FFF2-40B4-BE49-F238E27FC236}">
                  <a16:creationId xmlns:a16="http://schemas.microsoft.com/office/drawing/2014/main" id="{45307F66-3652-1B59-DD26-2E3D03030C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spTree>
    <p:extLst>
      <p:ext uri="{BB962C8B-B14F-4D97-AF65-F5344CB8AC3E}">
        <p14:creationId xmlns:p14="http://schemas.microsoft.com/office/powerpoint/2010/main" val="20908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1">
            <a:extLst>
              <a:ext uri="{FF2B5EF4-FFF2-40B4-BE49-F238E27FC236}">
                <a16:creationId xmlns:a16="http://schemas.microsoft.com/office/drawing/2014/main" id="{608768C3-D076-214B-867E-5993AB0ABD05}"/>
              </a:ext>
            </a:extLst>
          </p:cNvPr>
          <p:cNvSpPr txBox="1"/>
          <p:nvPr/>
        </p:nvSpPr>
        <p:spPr>
          <a:xfrm>
            <a:off x="889716" y="2125397"/>
            <a:ext cx="10494756" cy="830997"/>
          </a:xfrm>
          <a:prstGeom prst="rect">
            <a:avLst/>
          </a:prstGeom>
        </p:spPr>
        <p:txBody>
          <a:bodyPr wrap="square" lIns="0" tIns="0" rIns="0" bIns="0" rtlCol="0" anchor="t">
            <a:spAutoFit/>
          </a:bodyPr>
          <a:lstStyle/>
          <a:p>
            <a:pPr marL="655242" lvl="1" indent="-457200" algn="just">
              <a:buFont typeface="+mj-lt"/>
              <a:buAutoNum type="arabicPeriod"/>
            </a:pPr>
            <a:r>
              <a:rPr lang="en-US" spc="-71" dirty="0">
                <a:solidFill>
                  <a:srgbClr val="000000"/>
                </a:solidFill>
                <a:latin typeface="Montserrat Classic"/>
              </a:rPr>
              <a:t>Private Public Partnership (PPP) workshops </a:t>
            </a:r>
          </a:p>
          <a:p>
            <a:pPr marL="655242" lvl="1" indent="-457200" algn="just">
              <a:buFont typeface="+mj-lt"/>
              <a:buAutoNum type="arabicPeriod"/>
            </a:pPr>
            <a:r>
              <a:rPr lang="en-US" spc="-71" dirty="0">
                <a:solidFill>
                  <a:srgbClr val="000000"/>
                </a:solidFill>
                <a:latin typeface="Montserrat Classic"/>
              </a:rPr>
              <a:t>Training Programs</a:t>
            </a:r>
          </a:p>
          <a:p>
            <a:pPr marL="655242" lvl="1" indent="-457200" algn="just">
              <a:buFont typeface="+mj-lt"/>
              <a:buAutoNum type="arabicPeriod"/>
            </a:pPr>
            <a:r>
              <a:rPr lang="en-US" spc="-71" dirty="0">
                <a:solidFill>
                  <a:srgbClr val="000000"/>
                </a:solidFill>
                <a:latin typeface="Montserrat Classic"/>
              </a:rPr>
              <a:t>Mentoring</a:t>
            </a:r>
          </a:p>
        </p:txBody>
      </p:sp>
      <p:grpSp>
        <p:nvGrpSpPr>
          <p:cNvPr id="11" name="Group 8">
            <a:extLst>
              <a:ext uri="{FF2B5EF4-FFF2-40B4-BE49-F238E27FC236}">
                <a16:creationId xmlns:a16="http://schemas.microsoft.com/office/drawing/2014/main" id="{469CECEB-2795-5646-3CB6-0A76624F1294}"/>
              </a:ext>
            </a:extLst>
          </p:cNvPr>
          <p:cNvGrpSpPr/>
          <p:nvPr/>
        </p:nvGrpSpPr>
        <p:grpSpPr>
          <a:xfrm>
            <a:off x="360985" y="3140472"/>
            <a:ext cx="10350557" cy="385549"/>
            <a:chOff x="-168829" y="1473565"/>
            <a:chExt cx="16644532" cy="1012129"/>
          </a:xfrm>
        </p:grpSpPr>
        <p:sp>
          <p:nvSpPr>
            <p:cNvPr id="17" name="Freeform 9">
              <a:extLst>
                <a:ext uri="{FF2B5EF4-FFF2-40B4-BE49-F238E27FC236}">
                  <a16:creationId xmlns:a16="http://schemas.microsoft.com/office/drawing/2014/main" id="{23359DED-F3D5-3E81-16BD-F9C3D5D6552A}"/>
                </a:ext>
              </a:extLst>
            </p:cNvPr>
            <p:cNvSpPr/>
            <p:nvPr/>
          </p:nvSpPr>
          <p:spPr>
            <a:xfrm>
              <a:off x="-168829" y="1473565"/>
              <a:ext cx="16644532" cy="101212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r>
                <a:rPr lang="en-GB" b="1" spc="-93" dirty="0">
                  <a:solidFill>
                    <a:srgbClr val="FFFFFF"/>
                  </a:solidFill>
                  <a:latin typeface="Montserrat Classic"/>
                </a:rPr>
                <a:t>WP3: </a:t>
              </a:r>
              <a:r>
                <a:rPr lang="es-ES" b="1" spc="-93" dirty="0">
                  <a:solidFill>
                    <a:srgbClr val="FFFFFF"/>
                  </a:solidFill>
                  <a:latin typeface="Montserrat Classic"/>
                </a:rPr>
                <a:t>PPP Workshops</a:t>
              </a:r>
              <a:endParaRPr lang="en-US" b="1" spc="-93" dirty="0">
                <a:solidFill>
                  <a:srgbClr val="FFFFFF"/>
                </a:solidFill>
                <a:latin typeface="Montserrat Classic"/>
              </a:endParaRPr>
            </a:p>
            <a:p>
              <a:endParaRPr lang="es-ES" dirty="0"/>
            </a:p>
          </p:txBody>
        </p:sp>
      </p:grpSp>
      <p:sp>
        <p:nvSpPr>
          <p:cNvPr id="35" name="TextBox 10"/>
          <p:cNvSpPr txBox="1"/>
          <p:nvPr/>
        </p:nvSpPr>
        <p:spPr>
          <a:xfrm>
            <a:off x="151890" y="1616416"/>
            <a:ext cx="8312230" cy="359073"/>
          </a:xfrm>
          <a:prstGeom prst="rect">
            <a:avLst/>
          </a:prstGeom>
        </p:spPr>
        <p:txBody>
          <a:bodyPr wrap="square" lIns="0" tIns="0" rIns="0" bIns="0" rtlCol="0" anchor="t">
            <a:spAutoFit/>
          </a:bodyPr>
          <a:lstStyle/>
          <a:p>
            <a:pPr>
              <a:lnSpc>
                <a:spcPts val="2812"/>
              </a:lnSpc>
              <a:spcBef>
                <a:spcPct val="0"/>
              </a:spcBef>
            </a:pPr>
            <a:r>
              <a:rPr lang="en-GB" sz="2343" spc="-93" dirty="0">
                <a:solidFill>
                  <a:schemeClr val="bg2">
                    <a:lumMod val="10000"/>
                  </a:schemeClr>
                </a:solidFill>
                <a:latin typeface="Montserrat Classic"/>
              </a:rPr>
              <a:t>WP3: Entrepreneurship Training and Public-Private-Partnership</a:t>
            </a:r>
            <a:endParaRPr lang="en-US" sz="1875" spc="-93" dirty="0">
              <a:solidFill>
                <a:srgbClr val="FFFFFF"/>
              </a:solidFill>
              <a:latin typeface="Montserrat Classic"/>
            </a:endParaRPr>
          </a:p>
        </p:txBody>
      </p:sp>
      <p:cxnSp>
        <p:nvCxnSpPr>
          <p:cNvPr id="36" name="Conector recto 35">
            <a:extLst>
              <a:ext uri="{FF2B5EF4-FFF2-40B4-BE49-F238E27FC236}">
                <a16:creationId xmlns:a16="http://schemas.microsoft.com/office/drawing/2014/main" id="{6C7C4964-F173-B72A-493E-457C236E9FBD}"/>
              </a:ext>
            </a:extLst>
          </p:cNvPr>
          <p:cNvCxnSpPr/>
          <p:nvPr/>
        </p:nvCxnSpPr>
        <p:spPr>
          <a:xfrm>
            <a:off x="151890" y="2006082"/>
            <a:ext cx="11858584" cy="0"/>
          </a:xfrm>
          <a:prstGeom prst="line">
            <a:avLst/>
          </a:prstGeom>
          <a:ln>
            <a:solidFill>
              <a:srgbClr val="C00000"/>
            </a:solidFill>
          </a:ln>
        </p:spPr>
        <p:style>
          <a:lnRef idx="3">
            <a:schemeClr val="accent1"/>
          </a:lnRef>
          <a:fillRef idx="0">
            <a:schemeClr val="accent1"/>
          </a:fillRef>
          <a:effectRef idx="2">
            <a:schemeClr val="accent1"/>
          </a:effectRef>
          <a:fontRef idx="minor">
            <a:schemeClr val="tx1"/>
          </a:fontRef>
        </p:style>
      </p:cxnSp>
      <p:grpSp>
        <p:nvGrpSpPr>
          <p:cNvPr id="37" name="Grupo 36">
            <a:extLst>
              <a:ext uri="{FF2B5EF4-FFF2-40B4-BE49-F238E27FC236}">
                <a16:creationId xmlns:a16="http://schemas.microsoft.com/office/drawing/2014/main" id="{1A676E14-81F9-AB08-4664-040A72A7E42C}"/>
              </a:ext>
            </a:extLst>
          </p:cNvPr>
          <p:cNvGrpSpPr/>
          <p:nvPr/>
        </p:nvGrpSpPr>
        <p:grpSpPr>
          <a:xfrm>
            <a:off x="360986" y="3635451"/>
            <a:ext cx="10350556" cy="2648108"/>
            <a:chOff x="1086713" y="3696904"/>
            <a:chExt cx="10325850" cy="2648108"/>
          </a:xfrm>
        </p:grpSpPr>
        <p:sp>
          <p:nvSpPr>
            <p:cNvPr id="40" name="Forma libre: forma 39">
              <a:extLst>
                <a:ext uri="{FF2B5EF4-FFF2-40B4-BE49-F238E27FC236}">
                  <a16:creationId xmlns:a16="http://schemas.microsoft.com/office/drawing/2014/main" id="{B49E317F-86FF-A356-B860-980197277229}"/>
                </a:ext>
              </a:extLst>
            </p:cNvPr>
            <p:cNvSpPr/>
            <p:nvPr/>
          </p:nvSpPr>
          <p:spPr>
            <a:xfrm>
              <a:off x="5288589" y="3696904"/>
              <a:ext cx="2553326" cy="2367992"/>
            </a:xfrm>
            <a:custGeom>
              <a:avLst/>
              <a:gdLst>
                <a:gd name="connsiteX0" fmla="*/ 0 w 2553326"/>
                <a:gd name="connsiteY0" fmla="*/ 1183996 h 2367992"/>
                <a:gd name="connsiteX1" fmla="*/ 1276663 w 2553326"/>
                <a:gd name="connsiteY1" fmla="*/ 0 h 2367992"/>
                <a:gd name="connsiteX2" fmla="*/ 2553326 w 2553326"/>
                <a:gd name="connsiteY2" fmla="*/ 1183996 h 2367992"/>
                <a:gd name="connsiteX3" fmla="*/ 1276663 w 2553326"/>
                <a:gd name="connsiteY3" fmla="*/ 2367992 h 2367992"/>
                <a:gd name="connsiteX4" fmla="*/ 0 w 2553326"/>
                <a:gd name="connsiteY4" fmla="*/ 1183996 h 236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326" h="2367992">
                  <a:moveTo>
                    <a:pt x="0" y="1183996"/>
                  </a:moveTo>
                  <a:cubicBezTo>
                    <a:pt x="0" y="530093"/>
                    <a:pt x="571581" y="0"/>
                    <a:pt x="1276663" y="0"/>
                  </a:cubicBezTo>
                  <a:cubicBezTo>
                    <a:pt x="1981745" y="0"/>
                    <a:pt x="2553326" y="530093"/>
                    <a:pt x="2553326" y="1183996"/>
                  </a:cubicBezTo>
                  <a:cubicBezTo>
                    <a:pt x="2553326" y="1837899"/>
                    <a:pt x="1981745" y="2367992"/>
                    <a:pt x="1276663" y="2367992"/>
                  </a:cubicBezTo>
                  <a:cubicBezTo>
                    <a:pt x="571581" y="2367992"/>
                    <a:pt x="0" y="1837899"/>
                    <a:pt x="0" y="1183996"/>
                  </a:cubicBezTo>
                  <a:close/>
                </a:path>
              </a:pathLst>
            </a:custGeom>
            <a:solidFill>
              <a:srgbClr val="FFE5E5"/>
            </a:solidFill>
            <a:ln>
              <a:solidFill>
                <a:srgbClr val="FFCCCC"/>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2796" tIns="356127" rIns="382795" bIns="356129" numCol="1" spcCol="1270" anchor="ctr" anchorCtr="0">
              <a:noAutofit/>
            </a:bodyPr>
            <a:lstStyle/>
            <a:p>
              <a:pPr marL="0" lvl="0" indent="0" algn="ctr" defTabSz="622300">
                <a:lnSpc>
                  <a:spcPct val="90000"/>
                </a:lnSpc>
                <a:spcBef>
                  <a:spcPct val="0"/>
                </a:spcBef>
                <a:spcAft>
                  <a:spcPct val="35000"/>
                </a:spcAft>
                <a:buNone/>
              </a:pPr>
              <a:r>
                <a:rPr lang="en-US" sz="1300" kern="1200" dirty="0">
                  <a:latin typeface="Montserrat Classic"/>
                </a:rPr>
                <a:t>The consortium will also collaborate with South African organizations</a:t>
              </a:r>
              <a:r>
                <a:rPr lang="en-GB" sz="1300" kern="1200" dirty="0">
                  <a:latin typeface="Montserrat Classic"/>
                </a:rPr>
                <a:t> working to improve the employment rate and labour market conditions in South Africa</a:t>
              </a:r>
              <a:r>
                <a:rPr lang="en-GB" sz="1300" dirty="0">
                  <a:latin typeface="Montserrat Classic"/>
                </a:rPr>
                <a:t>,</a:t>
              </a:r>
              <a:r>
                <a:rPr lang="en-GB" sz="1300" kern="1200" dirty="0">
                  <a:latin typeface="Montserrat Classic"/>
                </a:rPr>
                <a:t> and to prevent GBV. </a:t>
              </a:r>
              <a:endParaRPr lang="en-US" sz="1300" kern="1200" dirty="0">
                <a:latin typeface="Montserrat Classic"/>
              </a:endParaRPr>
            </a:p>
          </p:txBody>
        </p:sp>
        <p:sp>
          <p:nvSpPr>
            <p:cNvPr id="41" name="Lágrima 40">
              <a:extLst>
                <a:ext uri="{FF2B5EF4-FFF2-40B4-BE49-F238E27FC236}">
                  <a16:creationId xmlns:a16="http://schemas.microsoft.com/office/drawing/2014/main" id="{63C77FBF-5C78-F912-23B7-9645F085CAB5}"/>
                </a:ext>
              </a:extLst>
            </p:cNvPr>
            <p:cNvSpPr/>
            <p:nvPr/>
          </p:nvSpPr>
          <p:spPr>
            <a:xfrm rot="2700000">
              <a:off x="3693575" y="4075533"/>
              <a:ext cx="1484860" cy="1484860"/>
            </a:xfrm>
            <a:prstGeom prst="teardrop">
              <a:avLst>
                <a:gd name="adj" fmla="val 100000"/>
              </a:avLst>
            </a:prstGeom>
            <a:solidFill>
              <a:srgbClr val="FFE5E5"/>
            </a:solidFill>
            <a:ln>
              <a:solidFill>
                <a:srgbClr val="FFCCCC"/>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s-ES"/>
            </a:p>
          </p:txBody>
        </p:sp>
        <p:sp>
          <p:nvSpPr>
            <p:cNvPr id="42" name="Forma libre: forma 41">
              <a:extLst>
                <a:ext uri="{FF2B5EF4-FFF2-40B4-BE49-F238E27FC236}">
                  <a16:creationId xmlns:a16="http://schemas.microsoft.com/office/drawing/2014/main" id="{0026351A-D1C8-6DBD-AA29-295163709388}"/>
                </a:ext>
              </a:extLst>
            </p:cNvPr>
            <p:cNvSpPr/>
            <p:nvPr/>
          </p:nvSpPr>
          <p:spPr>
            <a:xfrm>
              <a:off x="2942921" y="3771892"/>
              <a:ext cx="2327459" cy="2239440"/>
            </a:xfrm>
            <a:custGeom>
              <a:avLst/>
              <a:gdLst>
                <a:gd name="connsiteX0" fmla="*/ 0 w 2327459"/>
                <a:gd name="connsiteY0" fmla="*/ 1119720 h 2239440"/>
                <a:gd name="connsiteX1" fmla="*/ 1163730 w 2327459"/>
                <a:gd name="connsiteY1" fmla="*/ 0 h 2239440"/>
                <a:gd name="connsiteX2" fmla="*/ 2327460 w 2327459"/>
                <a:gd name="connsiteY2" fmla="*/ 1119720 h 2239440"/>
                <a:gd name="connsiteX3" fmla="*/ 1163730 w 2327459"/>
                <a:gd name="connsiteY3" fmla="*/ 2239440 h 2239440"/>
                <a:gd name="connsiteX4" fmla="*/ 0 w 2327459"/>
                <a:gd name="connsiteY4" fmla="*/ 1119720 h 2239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459" h="2239440">
                  <a:moveTo>
                    <a:pt x="0" y="1119720"/>
                  </a:moveTo>
                  <a:cubicBezTo>
                    <a:pt x="0" y="501316"/>
                    <a:pt x="521020" y="0"/>
                    <a:pt x="1163730" y="0"/>
                  </a:cubicBezTo>
                  <a:cubicBezTo>
                    <a:pt x="1806440" y="0"/>
                    <a:pt x="2327460" y="501316"/>
                    <a:pt x="2327460" y="1119720"/>
                  </a:cubicBezTo>
                  <a:cubicBezTo>
                    <a:pt x="2327460" y="1738124"/>
                    <a:pt x="1806440" y="2239440"/>
                    <a:pt x="1163730" y="2239440"/>
                  </a:cubicBezTo>
                  <a:cubicBezTo>
                    <a:pt x="521020" y="2239440"/>
                    <a:pt x="0" y="1738124"/>
                    <a:pt x="0" y="1119720"/>
                  </a:cubicBezTo>
                  <a:close/>
                </a:path>
              </a:pathLst>
            </a:custGeom>
            <a:solidFill>
              <a:srgbClr val="FFE5E5"/>
            </a:solidFill>
            <a:ln>
              <a:solidFill>
                <a:srgbClr val="FFCCCC"/>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506" tIns="337760" rIns="350506" bIns="337761" numCol="1" spcCol="1270" anchor="ctr" anchorCtr="0">
              <a:noAutofit/>
            </a:bodyPr>
            <a:lstStyle/>
            <a:p>
              <a:pPr marL="0" lvl="0" indent="0" algn="ctr" defTabSz="622300">
                <a:lnSpc>
                  <a:spcPct val="90000"/>
                </a:lnSpc>
                <a:spcBef>
                  <a:spcPct val="0"/>
                </a:spcBef>
                <a:spcAft>
                  <a:spcPct val="35000"/>
                </a:spcAft>
                <a:buNone/>
              </a:pPr>
              <a:r>
                <a:rPr lang="en-US" sz="1300" kern="1200" dirty="0">
                  <a:latin typeface="Montserrat Classic"/>
                </a:rPr>
                <a:t>All project partners will participate in the organization of these workshops and local </a:t>
              </a:r>
              <a:r>
                <a:rPr lang="en-GB" sz="1300" kern="1200" dirty="0">
                  <a:latin typeface="Montserrat Classic"/>
                </a:rPr>
                <a:t>CSOs; minimum 15,  </a:t>
              </a:r>
              <a:r>
                <a:rPr lang="en-US" sz="1300" kern="1200" dirty="0">
                  <a:latin typeface="Montserrat Classic"/>
                </a:rPr>
                <a:t>and regional and local authorities </a:t>
              </a:r>
              <a:r>
                <a:rPr lang="en-GB" sz="1300" kern="1200" dirty="0">
                  <a:latin typeface="Montserrat Classic"/>
                </a:rPr>
                <a:t>will be invited to take part in these workshops. </a:t>
              </a:r>
              <a:endParaRPr lang="en-US" sz="1300" kern="1200" dirty="0">
                <a:latin typeface="Montserrat Classic"/>
              </a:endParaRPr>
            </a:p>
          </p:txBody>
        </p:sp>
        <p:sp>
          <p:nvSpPr>
            <p:cNvPr id="43" name="Lágrima 42">
              <a:extLst>
                <a:ext uri="{FF2B5EF4-FFF2-40B4-BE49-F238E27FC236}">
                  <a16:creationId xmlns:a16="http://schemas.microsoft.com/office/drawing/2014/main" id="{B134AA92-FA57-14D5-6A80-B25D86BFCF7F}"/>
                </a:ext>
              </a:extLst>
            </p:cNvPr>
            <p:cNvSpPr/>
            <p:nvPr/>
          </p:nvSpPr>
          <p:spPr>
            <a:xfrm rot="2700000">
              <a:off x="1258143" y="4064016"/>
              <a:ext cx="1484860" cy="1484860"/>
            </a:xfrm>
            <a:prstGeom prst="teardrop">
              <a:avLst>
                <a:gd name="adj" fmla="val 100000"/>
              </a:avLst>
            </a:prstGeom>
            <a:solidFill>
              <a:srgbClr val="FFE5E5"/>
            </a:solidFill>
            <a:ln>
              <a:solidFill>
                <a:srgbClr val="FFCCCC"/>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s-ES"/>
            </a:p>
          </p:txBody>
        </p:sp>
        <p:sp>
          <p:nvSpPr>
            <p:cNvPr id="44" name="Forma libre: forma 43">
              <a:extLst>
                <a:ext uri="{FF2B5EF4-FFF2-40B4-BE49-F238E27FC236}">
                  <a16:creationId xmlns:a16="http://schemas.microsoft.com/office/drawing/2014/main" id="{DFFD847E-987A-7B21-BC1D-9B60014B0FE3}"/>
                </a:ext>
              </a:extLst>
            </p:cNvPr>
            <p:cNvSpPr/>
            <p:nvPr/>
          </p:nvSpPr>
          <p:spPr>
            <a:xfrm>
              <a:off x="1086713" y="3975746"/>
              <a:ext cx="1799244" cy="1762871"/>
            </a:xfrm>
            <a:custGeom>
              <a:avLst/>
              <a:gdLst>
                <a:gd name="connsiteX0" fmla="*/ 0 w 1799244"/>
                <a:gd name="connsiteY0" fmla="*/ 881436 h 1762871"/>
                <a:gd name="connsiteX1" fmla="*/ 899622 w 1799244"/>
                <a:gd name="connsiteY1" fmla="*/ 0 h 1762871"/>
                <a:gd name="connsiteX2" fmla="*/ 1799244 w 1799244"/>
                <a:gd name="connsiteY2" fmla="*/ 881436 h 1762871"/>
                <a:gd name="connsiteX3" fmla="*/ 899622 w 1799244"/>
                <a:gd name="connsiteY3" fmla="*/ 1762872 h 1762871"/>
                <a:gd name="connsiteX4" fmla="*/ 0 w 1799244"/>
                <a:gd name="connsiteY4" fmla="*/ 881436 h 176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244" h="1762871">
                  <a:moveTo>
                    <a:pt x="0" y="881436"/>
                  </a:moveTo>
                  <a:cubicBezTo>
                    <a:pt x="0" y="394632"/>
                    <a:pt x="402774" y="0"/>
                    <a:pt x="899622" y="0"/>
                  </a:cubicBezTo>
                  <a:cubicBezTo>
                    <a:pt x="1396470" y="0"/>
                    <a:pt x="1799244" y="394632"/>
                    <a:pt x="1799244" y="881436"/>
                  </a:cubicBezTo>
                  <a:cubicBezTo>
                    <a:pt x="1799244" y="1368240"/>
                    <a:pt x="1396470" y="1762872"/>
                    <a:pt x="899622" y="1762872"/>
                  </a:cubicBezTo>
                  <a:cubicBezTo>
                    <a:pt x="402774" y="1762872"/>
                    <a:pt x="0" y="1368240"/>
                    <a:pt x="0" y="881436"/>
                  </a:cubicBezTo>
                  <a:close/>
                </a:path>
              </a:pathLst>
            </a:custGeom>
            <a:solidFill>
              <a:srgbClr val="FFE5E5"/>
            </a:solidFill>
            <a:ln>
              <a:solidFill>
                <a:srgbClr val="FFCCCC"/>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4994" tIns="269666" rIns="274995" bIns="269667" numCol="1" spcCol="1270" anchor="ctr" anchorCtr="0">
              <a:noAutofit/>
            </a:bodyPr>
            <a:lstStyle/>
            <a:p>
              <a:pPr marL="0" lvl="0" indent="0" algn="ctr" defTabSz="622300">
                <a:lnSpc>
                  <a:spcPct val="90000"/>
                </a:lnSpc>
                <a:spcBef>
                  <a:spcPct val="0"/>
                </a:spcBef>
                <a:spcAft>
                  <a:spcPct val="35000"/>
                </a:spcAft>
                <a:buNone/>
              </a:pPr>
              <a:r>
                <a:rPr lang="en-US" kern="1200" dirty="0">
                  <a:latin typeface="Montserrat Classic"/>
                </a:rPr>
                <a:t>The Project will organize 3 PPP Workshops: </a:t>
              </a:r>
            </a:p>
          </p:txBody>
        </p:sp>
        <p:sp>
          <p:nvSpPr>
            <p:cNvPr id="45" name="Forma libre: forma 44">
              <a:extLst>
                <a:ext uri="{FF2B5EF4-FFF2-40B4-BE49-F238E27FC236}">
                  <a16:creationId xmlns:a16="http://schemas.microsoft.com/office/drawing/2014/main" id="{625FFBB8-D312-48FF-D814-DA864F2C1A34}"/>
                </a:ext>
              </a:extLst>
            </p:cNvPr>
            <p:cNvSpPr/>
            <p:nvPr/>
          </p:nvSpPr>
          <p:spPr>
            <a:xfrm>
              <a:off x="8168738" y="4044638"/>
              <a:ext cx="3243825" cy="2300374"/>
            </a:xfrm>
            <a:custGeom>
              <a:avLst/>
              <a:gdLst>
                <a:gd name="connsiteX0" fmla="*/ 0 w 1135013"/>
                <a:gd name="connsiteY0" fmla="*/ 0 h 855980"/>
                <a:gd name="connsiteX1" fmla="*/ 1135013 w 1135013"/>
                <a:gd name="connsiteY1" fmla="*/ 0 h 855980"/>
                <a:gd name="connsiteX2" fmla="*/ 1135013 w 1135013"/>
                <a:gd name="connsiteY2" fmla="*/ 855980 h 855980"/>
                <a:gd name="connsiteX3" fmla="*/ 0 w 1135013"/>
                <a:gd name="connsiteY3" fmla="*/ 855980 h 855980"/>
                <a:gd name="connsiteX4" fmla="*/ 0 w 1135013"/>
                <a:gd name="connsiteY4" fmla="*/ 0 h 85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13" h="855980">
                  <a:moveTo>
                    <a:pt x="0" y="0"/>
                  </a:moveTo>
                  <a:lnTo>
                    <a:pt x="1135013" y="0"/>
                  </a:lnTo>
                  <a:lnTo>
                    <a:pt x="1135013" y="855980"/>
                  </a:lnTo>
                  <a:lnTo>
                    <a:pt x="0" y="8559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1" algn="l" defTabSz="466725">
                <a:lnSpc>
                  <a:spcPct val="90000"/>
                </a:lnSpc>
                <a:spcBef>
                  <a:spcPct val="0"/>
                </a:spcBef>
                <a:spcAft>
                  <a:spcPct val="15000"/>
                </a:spcAft>
              </a:pPr>
              <a:r>
                <a:rPr lang="en-US" sz="1600" b="1" dirty="0">
                  <a:latin typeface="Montserrat Classic"/>
                </a:rPr>
                <a:t>Workshop topics: </a:t>
              </a:r>
              <a:endParaRPr lang="en-US" sz="1600" b="1" kern="1200" dirty="0">
                <a:latin typeface="Montserrat Classic"/>
              </a:endParaRPr>
            </a:p>
            <a:p>
              <a:pPr marL="285750" lvl="1" indent="-285750" defTabSz="466725">
                <a:lnSpc>
                  <a:spcPct val="90000"/>
                </a:lnSpc>
                <a:spcBef>
                  <a:spcPct val="0"/>
                </a:spcBef>
                <a:spcAft>
                  <a:spcPct val="15000"/>
                </a:spcAft>
                <a:buFont typeface="Arial" panose="020B0604020202020204" pitchFamily="34" charset="0"/>
                <a:buChar char="•"/>
              </a:pPr>
              <a:r>
                <a:rPr lang="en-US" sz="1600" kern="1200" dirty="0">
                  <a:latin typeface="Montserrat Classic"/>
                </a:rPr>
                <a:t>Dual VET to respond to labor market demands</a:t>
              </a:r>
              <a:r>
                <a:rPr lang="en-US" sz="1600" dirty="0">
                  <a:latin typeface="Montserrat Classic"/>
                </a:rPr>
                <a:t> </a:t>
              </a:r>
              <a:r>
                <a:rPr lang="en-US" sz="1400" dirty="0">
                  <a:solidFill>
                    <a:srgbClr val="C00000"/>
                  </a:solidFill>
                  <a:latin typeface="Montserrat Classic"/>
                </a:rPr>
                <a:t>(June – July 2024)</a:t>
              </a:r>
            </a:p>
            <a:p>
              <a:pPr marL="285750" lvl="1" indent="-285750" algn="l" defTabSz="466725">
                <a:lnSpc>
                  <a:spcPct val="90000"/>
                </a:lnSpc>
                <a:spcBef>
                  <a:spcPct val="0"/>
                </a:spcBef>
                <a:spcAft>
                  <a:spcPct val="15000"/>
                </a:spcAft>
                <a:buFont typeface="Arial" panose="020B0604020202020204" pitchFamily="34" charset="0"/>
                <a:buChar char="•"/>
              </a:pPr>
              <a:r>
                <a:rPr lang="en-US" sz="1600" kern="1200" dirty="0">
                  <a:latin typeface="Montserrat Classic"/>
                </a:rPr>
                <a:t>Women empowerment and entrepreneurship </a:t>
              </a:r>
              <a:r>
                <a:rPr lang="en-US" sz="1400" dirty="0">
                  <a:solidFill>
                    <a:srgbClr val="C00000"/>
                  </a:solidFill>
                  <a:latin typeface="Montserrat Classic"/>
                </a:rPr>
                <a:t>(July – August 2024)</a:t>
              </a:r>
            </a:p>
            <a:p>
              <a:pPr marL="285750" lvl="1" indent="-285750" algn="l" defTabSz="466725">
                <a:lnSpc>
                  <a:spcPct val="90000"/>
                </a:lnSpc>
                <a:spcBef>
                  <a:spcPct val="0"/>
                </a:spcBef>
                <a:spcAft>
                  <a:spcPct val="15000"/>
                </a:spcAft>
                <a:buFont typeface="Arial" panose="020B0604020202020204" pitchFamily="34" charset="0"/>
                <a:buChar char="•"/>
              </a:pPr>
              <a:r>
                <a:rPr lang="en-US" sz="1600" dirty="0">
                  <a:latin typeface="Montserrat Classic"/>
                </a:rPr>
                <a:t>A</a:t>
              </a:r>
              <a:r>
                <a:rPr lang="en-US" sz="1600" kern="1200" dirty="0">
                  <a:latin typeface="Montserrat Classic"/>
                </a:rPr>
                <a:t>ccess to finance for Micro-SMEs</a:t>
              </a:r>
              <a:r>
                <a:rPr lang="en-US" sz="1400" dirty="0">
                  <a:latin typeface="Montserrat Classic"/>
                </a:rPr>
                <a:t> </a:t>
              </a:r>
              <a:r>
                <a:rPr lang="en-US" sz="1400" dirty="0">
                  <a:solidFill>
                    <a:srgbClr val="C00000"/>
                  </a:solidFill>
                  <a:latin typeface="Montserrat Classic"/>
                </a:rPr>
                <a:t>(April 2025)</a:t>
              </a:r>
            </a:p>
          </p:txBody>
        </p:sp>
      </p:grpSp>
      <p:sp>
        <p:nvSpPr>
          <p:cNvPr id="72" name="Marcador de número de diapositiva 71">
            <a:extLst>
              <a:ext uri="{FF2B5EF4-FFF2-40B4-BE49-F238E27FC236}">
                <a16:creationId xmlns:a16="http://schemas.microsoft.com/office/drawing/2014/main" id="{14971158-3B2E-6CBA-36F0-4A8AD72EAACB}"/>
              </a:ext>
            </a:extLst>
          </p:cNvPr>
          <p:cNvSpPr>
            <a:spLocks noGrp="1"/>
          </p:cNvSpPr>
          <p:nvPr>
            <p:ph type="sldNum" sz="quarter" idx="12"/>
          </p:nvPr>
        </p:nvSpPr>
        <p:spPr/>
        <p:txBody>
          <a:bodyPr/>
          <a:lstStyle/>
          <a:p>
            <a:fld id="{88C04601-8331-4504-ACA9-73645E8E0342}" type="slidenum">
              <a:rPr lang="es-ES" smtClean="0"/>
              <a:t>7</a:t>
            </a:fld>
            <a:endParaRPr lang="es-ES"/>
          </a:p>
        </p:txBody>
      </p:sp>
      <p:grpSp>
        <p:nvGrpSpPr>
          <p:cNvPr id="13" name="Grupo 12">
            <a:extLst>
              <a:ext uri="{FF2B5EF4-FFF2-40B4-BE49-F238E27FC236}">
                <a16:creationId xmlns:a16="http://schemas.microsoft.com/office/drawing/2014/main" id="{56ED708C-EAB9-E649-8E0D-0786CCC0B70C}"/>
              </a:ext>
            </a:extLst>
          </p:cNvPr>
          <p:cNvGrpSpPr/>
          <p:nvPr/>
        </p:nvGrpSpPr>
        <p:grpSpPr>
          <a:xfrm>
            <a:off x="1208165" y="6052488"/>
            <a:ext cx="9508703" cy="740586"/>
            <a:chOff x="1208165" y="6052488"/>
            <a:chExt cx="9508703" cy="740586"/>
          </a:xfrm>
        </p:grpSpPr>
        <p:grpSp>
          <p:nvGrpSpPr>
            <p:cNvPr id="14" name="Grupo 13">
              <a:extLst>
                <a:ext uri="{FF2B5EF4-FFF2-40B4-BE49-F238E27FC236}">
                  <a16:creationId xmlns:a16="http://schemas.microsoft.com/office/drawing/2014/main" id="{7AADF42B-F867-09D2-9CD4-6863CDC5BC6A}"/>
                </a:ext>
              </a:extLst>
            </p:cNvPr>
            <p:cNvGrpSpPr/>
            <p:nvPr/>
          </p:nvGrpSpPr>
          <p:grpSpPr>
            <a:xfrm>
              <a:off x="1208165" y="6052488"/>
              <a:ext cx="9508703" cy="690145"/>
              <a:chOff x="760791" y="5950210"/>
              <a:chExt cx="11006438" cy="835181"/>
            </a:xfrm>
          </p:grpSpPr>
          <p:sp>
            <p:nvSpPr>
              <p:cNvPr id="20" name="Freeform 14">
                <a:extLst>
                  <a:ext uri="{FF2B5EF4-FFF2-40B4-BE49-F238E27FC236}">
                    <a16:creationId xmlns:a16="http://schemas.microsoft.com/office/drawing/2014/main" id="{933E750F-E6EF-3125-97AE-0FC4767D70DB}"/>
                  </a:ext>
                </a:extLst>
              </p:cNvPr>
              <p:cNvSpPr/>
              <p:nvPr/>
            </p:nvSpPr>
            <p:spPr>
              <a:xfrm>
                <a:off x="10117198" y="6156426"/>
                <a:ext cx="1650031" cy="519129"/>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2"/>
                <a:stretch>
                  <a:fillRect/>
                </a:stretch>
              </a:blipFill>
            </p:spPr>
            <p:txBody>
              <a:bodyPr/>
              <a:lstStyle/>
              <a:p>
                <a:endParaRPr lang="es-ES" dirty="0"/>
              </a:p>
            </p:txBody>
          </p:sp>
          <p:pic>
            <p:nvPicPr>
              <p:cNvPr id="21" name="Picture 6" descr="LulaLAB Foundation">
                <a:extLst>
                  <a:ext uri="{FF2B5EF4-FFF2-40B4-BE49-F238E27FC236}">
                    <a16:creationId xmlns:a16="http://schemas.microsoft.com/office/drawing/2014/main" id="{B7CAC7B0-B709-18D9-B8B0-52EB68B76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45996F2C-36CC-809F-DBA7-618477187F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Imagen 14" descr="Logotipo, nombre de la empresa&#10;&#10;Descripción generada automáticamente">
              <a:extLst>
                <a:ext uri="{FF2B5EF4-FFF2-40B4-BE49-F238E27FC236}">
                  <a16:creationId xmlns:a16="http://schemas.microsoft.com/office/drawing/2014/main" id="{185557B4-BF8D-7B83-8C06-A21DE8F413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grpSp>
        <p:nvGrpSpPr>
          <p:cNvPr id="23" name="Group 12">
            <a:extLst>
              <a:ext uri="{FF2B5EF4-FFF2-40B4-BE49-F238E27FC236}">
                <a16:creationId xmlns:a16="http://schemas.microsoft.com/office/drawing/2014/main" id="{BDBEB81D-2A71-561A-C3EB-C676B27FF35B}"/>
              </a:ext>
            </a:extLst>
          </p:cNvPr>
          <p:cNvGrpSpPr/>
          <p:nvPr/>
        </p:nvGrpSpPr>
        <p:grpSpPr>
          <a:xfrm>
            <a:off x="8884898" y="334067"/>
            <a:ext cx="3307102" cy="774000"/>
            <a:chOff x="0" y="0"/>
            <a:chExt cx="4333537" cy="1100800"/>
          </a:xfrm>
        </p:grpSpPr>
        <p:sp>
          <p:nvSpPr>
            <p:cNvPr id="24" name="Freeform 13">
              <a:extLst>
                <a:ext uri="{FF2B5EF4-FFF2-40B4-BE49-F238E27FC236}">
                  <a16:creationId xmlns:a16="http://schemas.microsoft.com/office/drawing/2014/main" id="{11ED72BD-EFCC-88DC-1C57-63588F8FCCA2}"/>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25" name="Group 12">
            <a:extLst>
              <a:ext uri="{FF2B5EF4-FFF2-40B4-BE49-F238E27FC236}">
                <a16:creationId xmlns:a16="http://schemas.microsoft.com/office/drawing/2014/main" id="{F6F740B3-FBAF-F0E4-F95F-26638E2ADE87}"/>
              </a:ext>
            </a:extLst>
          </p:cNvPr>
          <p:cNvGrpSpPr/>
          <p:nvPr/>
        </p:nvGrpSpPr>
        <p:grpSpPr>
          <a:xfrm>
            <a:off x="4557" y="315504"/>
            <a:ext cx="3306149" cy="774000"/>
            <a:chOff x="0" y="0"/>
            <a:chExt cx="4333537" cy="1100800"/>
          </a:xfrm>
        </p:grpSpPr>
        <p:sp>
          <p:nvSpPr>
            <p:cNvPr id="26" name="Freeform 13">
              <a:extLst>
                <a:ext uri="{FF2B5EF4-FFF2-40B4-BE49-F238E27FC236}">
                  <a16:creationId xmlns:a16="http://schemas.microsoft.com/office/drawing/2014/main" id="{5C5C4A27-04A8-A887-7B23-B405ACED12FE}"/>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27" name="Grupo 26">
            <a:extLst>
              <a:ext uri="{FF2B5EF4-FFF2-40B4-BE49-F238E27FC236}">
                <a16:creationId xmlns:a16="http://schemas.microsoft.com/office/drawing/2014/main" id="{54F50FC3-67BF-280A-3FB0-01FF24626195}"/>
              </a:ext>
            </a:extLst>
          </p:cNvPr>
          <p:cNvGrpSpPr/>
          <p:nvPr/>
        </p:nvGrpSpPr>
        <p:grpSpPr>
          <a:xfrm>
            <a:off x="3519385" y="248274"/>
            <a:ext cx="5156834" cy="996950"/>
            <a:chOff x="0" y="0"/>
            <a:chExt cx="6339575" cy="1168400"/>
          </a:xfrm>
        </p:grpSpPr>
        <p:pic>
          <p:nvPicPr>
            <p:cNvPr id="28" name="Imagen 27" descr="Logotipo, nombre de la empresa">
              <a:extLst>
                <a:ext uri="{FF2B5EF4-FFF2-40B4-BE49-F238E27FC236}">
                  <a16:creationId xmlns:a16="http://schemas.microsoft.com/office/drawing/2014/main" id="{F7F19DAB-C825-7790-7118-0012F2D77D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29" name="Imagen 28" descr="Texto">
              <a:extLst>
                <a:ext uri="{FF2B5EF4-FFF2-40B4-BE49-F238E27FC236}">
                  <a16:creationId xmlns:a16="http://schemas.microsoft.com/office/drawing/2014/main" id="{0F16E721-50A5-6C4A-3603-5D8EAB7F73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spTree>
    <p:extLst>
      <p:ext uri="{BB962C8B-B14F-4D97-AF65-F5344CB8AC3E}">
        <p14:creationId xmlns:p14="http://schemas.microsoft.com/office/powerpoint/2010/main" val="100454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8">
            <a:extLst>
              <a:ext uri="{FF2B5EF4-FFF2-40B4-BE49-F238E27FC236}">
                <a16:creationId xmlns:a16="http://schemas.microsoft.com/office/drawing/2014/main" id="{F5A6A4A0-122F-0990-1CB8-9AE60E2DB549}"/>
              </a:ext>
            </a:extLst>
          </p:cNvPr>
          <p:cNvGrpSpPr/>
          <p:nvPr/>
        </p:nvGrpSpPr>
        <p:grpSpPr>
          <a:xfrm>
            <a:off x="406329" y="2145950"/>
            <a:ext cx="3475205" cy="385549"/>
            <a:chOff x="423936" y="1473565"/>
            <a:chExt cx="16644532" cy="1012129"/>
          </a:xfrm>
        </p:grpSpPr>
        <p:sp>
          <p:nvSpPr>
            <p:cNvPr id="38" name="Freeform 9">
              <a:extLst>
                <a:ext uri="{FF2B5EF4-FFF2-40B4-BE49-F238E27FC236}">
                  <a16:creationId xmlns:a16="http://schemas.microsoft.com/office/drawing/2014/main" id="{B74A1D4A-4A6E-E268-A42A-3E64B760CB02}"/>
                </a:ext>
              </a:extLst>
            </p:cNvPr>
            <p:cNvSpPr/>
            <p:nvPr/>
          </p:nvSpPr>
          <p:spPr>
            <a:xfrm>
              <a:off x="423936" y="1473565"/>
              <a:ext cx="16644532" cy="101212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pPr algn="ctr"/>
              <a:r>
                <a:rPr lang="es-ES" b="1" dirty="0">
                  <a:solidFill>
                    <a:schemeClr val="bg1"/>
                  </a:solidFill>
                  <a:latin typeface="Montserrat Classic"/>
                </a:rPr>
                <a:t>JCCI Training</a:t>
              </a:r>
            </a:p>
            <a:p>
              <a:pPr algn="ctr"/>
              <a:endParaRPr lang="es-ES" b="1" dirty="0">
                <a:solidFill>
                  <a:schemeClr val="bg1"/>
                </a:solidFill>
                <a:latin typeface="Montserrat Classic"/>
              </a:endParaRPr>
            </a:p>
          </p:txBody>
        </p:sp>
      </p:grpSp>
      <p:grpSp>
        <p:nvGrpSpPr>
          <p:cNvPr id="43" name="Group 8">
            <a:extLst>
              <a:ext uri="{FF2B5EF4-FFF2-40B4-BE49-F238E27FC236}">
                <a16:creationId xmlns:a16="http://schemas.microsoft.com/office/drawing/2014/main" id="{52424B69-7C99-1026-0259-9E8E266A07C0}"/>
              </a:ext>
            </a:extLst>
          </p:cNvPr>
          <p:cNvGrpSpPr/>
          <p:nvPr/>
        </p:nvGrpSpPr>
        <p:grpSpPr>
          <a:xfrm>
            <a:off x="4306036" y="2145950"/>
            <a:ext cx="3579928" cy="385549"/>
            <a:chOff x="423936" y="1473565"/>
            <a:chExt cx="16644532" cy="1012129"/>
          </a:xfrm>
        </p:grpSpPr>
        <p:sp>
          <p:nvSpPr>
            <p:cNvPr id="44" name="Freeform 9">
              <a:extLst>
                <a:ext uri="{FF2B5EF4-FFF2-40B4-BE49-F238E27FC236}">
                  <a16:creationId xmlns:a16="http://schemas.microsoft.com/office/drawing/2014/main" id="{9394CAF4-094C-7494-BECD-373D6BB4F2E3}"/>
                </a:ext>
              </a:extLst>
            </p:cNvPr>
            <p:cNvSpPr/>
            <p:nvPr/>
          </p:nvSpPr>
          <p:spPr>
            <a:xfrm>
              <a:off x="423936" y="1473565"/>
              <a:ext cx="16644532" cy="101212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pPr algn="ctr"/>
              <a:r>
                <a:rPr lang="es-ES" b="1" dirty="0" err="1">
                  <a:solidFill>
                    <a:schemeClr val="bg1"/>
                  </a:solidFill>
                  <a:latin typeface="Montserrat Classic"/>
                </a:rPr>
                <a:t>Lulalab</a:t>
              </a:r>
              <a:r>
                <a:rPr lang="es-ES" b="1" dirty="0">
                  <a:solidFill>
                    <a:schemeClr val="bg1"/>
                  </a:solidFill>
                  <a:latin typeface="Montserrat Classic"/>
                </a:rPr>
                <a:t> Training &amp; </a:t>
              </a:r>
              <a:r>
                <a:rPr lang="es-ES" b="1" dirty="0" err="1">
                  <a:solidFill>
                    <a:schemeClr val="bg1"/>
                  </a:solidFill>
                  <a:latin typeface="Montserrat Classic"/>
                </a:rPr>
                <a:t>Shadowing</a:t>
              </a:r>
              <a:endParaRPr lang="es-ES" b="1" dirty="0">
                <a:solidFill>
                  <a:schemeClr val="bg1"/>
                </a:solidFill>
                <a:latin typeface="Montserrat Classic"/>
              </a:endParaRPr>
            </a:p>
          </p:txBody>
        </p:sp>
      </p:grpSp>
      <p:grpSp>
        <p:nvGrpSpPr>
          <p:cNvPr id="45" name="Group 8">
            <a:extLst>
              <a:ext uri="{FF2B5EF4-FFF2-40B4-BE49-F238E27FC236}">
                <a16:creationId xmlns:a16="http://schemas.microsoft.com/office/drawing/2014/main" id="{3C2216D1-419B-1035-6414-FC1F8F863B91}"/>
              </a:ext>
            </a:extLst>
          </p:cNvPr>
          <p:cNvGrpSpPr/>
          <p:nvPr/>
        </p:nvGrpSpPr>
        <p:grpSpPr>
          <a:xfrm>
            <a:off x="8310466" y="2153980"/>
            <a:ext cx="3244602" cy="385549"/>
            <a:chOff x="423936" y="1473565"/>
            <a:chExt cx="16644532" cy="1012129"/>
          </a:xfrm>
        </p:grpSpPr>
        <p:sp>
          <p:nvSpPr>
            <p:cNvPr id="46" name="Freeform 9">
              <a:extLst>
                <a:ext uri="{FF2B5EF4-FFF2-40B4-BE49-F238E27FC236}">
                  <a16:creationId xmlns:a16="http://schemas.microsoft.com/office/drawing/2014/main" id="{5DD540AC-B61B-0B52-37CA-BCF094D3568F}"/>
                </a:ext>
              </a:extLst>
            </p:cNvPr>
            <p:cNvSpPr/>
            <p:nvPr/>
          </p:nvSpPr>
          <p:spPr>
            <a:xfrm>
              <a:off x="423936" y="1473565"/>
              <a:ext cx="16644532" cy="101212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pPr algn="ctr"/>
              <a:r>
                <a:rPr lang="es-ES" b="1" dirty="0">
                  <a:solidFill>
                    <a:schemeClr val="bg1"/>
                  </a:solidFill>
                  <a:latin typeface="Montserrat Classic"/>
                </a:rPr>
                <a:t>CCI </a:t>
              </a:r>
              <a:r>
                <a:rPr lang="es-ES" b="1" dirty="0" err="1">
                  <a:solidFill>
                    <a:schemeClr val="bg1"/>
                  </a:solidFill>
                  <a:latin typeface="Montserrat Classic"/>
                </a:rPr>
                <a:t>Spain</a:t>
              </a:r>
              <a:r>
                <a:rPr lang="es-ES" b="1" dirty="0">
                  <a:solidFill>
                    <a:schemeClr val="bg1"/>
                  </a:solidFill>
                  <a:latin typeface="Montserrat Classic"/>
                </a:rPr>
                <a:t> </a:t>
              </a:r>
            </a:p>
            <a:p>
              <a:pPr algn="ctr"/>
              <a:endParaRPr lang="es-ES" b="1" dirty="0">
                <a:solidFill>
                  <a:schemeClr val="bg1"/>
                </a:solidFill>
                <a:latin typeface="Montserrat Classic"/>
              </a:endParaRPr>
            </a:p>
          </p:txBody>
        </p:sp>
      </p:grpSp>
      <p:sp>
        <p:nvSpPr>
          <p:cNvPr id="47" name="CuadroTexto 46">
            <a:extLst>
              <a:ext uri="{FF2B5EF4-FFF2-40B4-BE49-F238E27FC236}">
                <a16:creationId xmlns:a16="http://schemas.microsoft.com/office/drawing/2014/main" id="{7FC7ACB5-7EB7-F22D-5997-46C0F5DB31F4}"/>
              </a:ext>
            </a:extLst>
          </p:cNvPr>
          <p:cNvSpPr txBox="1"/>
          <p:nvPr/>
        </p:nvSpPr>
        <p:spPr>
          <a:xfrm>
            <a:off x="8310463" y="3002854"/>
            <a:ext cx="3244601" cy="2031325"/>
          </a:xfrm>
          <a:prstGeom prst="rect">
            <a:avLst/>
          </a:prstGeom>
          <a:noFill/>
        </p:spPr>
        <p:txBody>
          <a:bodyPr wrap="square" rtlCol="0">
            <a:spAutoFit/>
          </a:bodyPr>
          <a:lstStyle/>
          <a:p>
            <a:pPr algn="ctr"/>
            <a:r>
              <a:rPr lang="en-US" sz="1400" dirty="0">
                <a:effectLst/>
                <a:latin typeface="Montserrat Classic"/>
                <a:ea typeface="Times New Roman" panose="02020603050405020304" pitchFamily="18" charset="0"/>
              </a:rPr>
              <a:t>European experts in sustainable entrepreneurship and </a:t>
            </a:r>
            <a:r>
              <a:rPr lang="en-US" sz="1400" dirty="0" err="1">
                <a:effectLst/>
                <a:latin typeface="Montserrat Classic"/>
                <a:ea typeface="Times New Roman" panose="02020603050405020304" pitchFamily="18" charset="0"/>
              </a:rPr>
              <a:t>Entrecomp</a:t>
            </a:r>
            <a:r>
              <a:rPr lang="en-US" sz="1400" dirty="0">
                <a:effectLst/>
                <a:latin typeface="Montserrat Classic"/>
                <a:ea typeface="Times New Roman" panose="02020603050405020304" pitchFamily="18" charset="0"/>
              </a:rPr>
              <a:t> Framework will come to South Africa to carry out </a:t>
            </a:r>
            <a:r>
              <a:rPr lang="en-US" sz="1400" dirty="0">
                <a:latin typeface="Montserrat Classic"/>
                <a:ea typeface="Times New Roman" panose="02020603050405020304" pitchFamily="18" charset="0"/>
              </a:rPr>
              <a:t>peer-to-peer mentoring and coaching sessions </a:t>
            </a:r>
            <a:r>
              <a:rPr lang="en-US" sz="1400" dirty="0">
                <a:effectLst/>
                <a:latin typeface="Montserrat Classic"/>
                <a:ea typeface="Times New Roman" panose="02020603050405020304" pitchFamily="18" charset="0"/>
              </a:rPr>
              <a:t>with partners and CSOs for capacity building and exchanging inspiring practices on how to encourage the role of women in modern society and entrepreneurship. </a:t>
            </a:r>
          </a:p>
        </p:txBody>
      </p:sp>
      <p:sp>
        <p:nvSpPr>
          <p:cNvPr id="48" name="Cerrar corchete 47">
            <a:extLst>
              <a:ext uri="{FF2B5EF4-FFF2-40B4-BE49-F238E27FC236}">
                <a16:creationId xmlns:a16="http://schemas.microsoft.com/office/drawing/2014/main" id="{7BF33465-4CC9-CF69-AD9E-677F72CF5DF3}"/>
              </a:ext>
            </a:extLst>
          </p:cNvPr>
          <p:cNvSpPr/>
          <p:nvPr/>
        </p:nvSpPr>
        <p:spPr>
          <a:xfrm rot="5400000">
            <a:off x="9986402" y="4194854"/>
            <a:ext cx="135328" cy="3244602"/>
          </a:xfrm>
          <a:prstGeom prst="rightBracket">
            <a:avLst/>
          </a:prstGeom>
          <a:ln>
            <a:solidFill>
              <a:srgbClr val="C3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9" name="CuadroTexto 48">
            <a:extLst>
              <a:ext uri="{FF2B5EF4-FFF2-40B4-BE49-F238E27FC236}">
                <a16:creationId xmlns:a16="http://schemas.microsoft.com/office/drawing/2014/main" id="{2730128C-CC3D-D060-436E-11775A5B4716}"/>
              </a:ext>
            </a:extLst>
          </p:cNvPr>
          <p:cNvSpPr txBox="1"/>
          <p:nvPr/>
        </p:nvSpPr>
        <p:spPr>
          <a:xfrm>
            <a:off x="2833072" y="5880354"/>
            <a:ext cx="1996030" cy="338554"/>
          </a:xfrm>
          <a:prstGeom prst="rect">
            <a:avLst/>
          </a:prstGeom>
          <a:noFill/>
        </p:spPr>
        <p:txBody>
          <a:bodyPr wrap="square" rtlCol="0">
            <a:spAutoFit/>
          </a:bodyPr>
          <a:lstStyle/>
          <a:p>
            <a:pPr algn="ctr"/>
            <a:r>
              <a:rPr lang="en-US" sz="1600" b="1" spc="-71" dirty="0">
                <a:solidFill>
                  <a:srgbClr val="000000"/>
                </a:solidFill>
                <a:latin typeface="Montserrat Classic"/>
              </a:rPr>
              <a:t>Training Programs </a:t>
            </a:r>
          </a:p>
        </p:txBody>
      </p:sp>
      <p:sp>
        <p:nvSpPr>
          <p:cNvPr id="52" name="Freeform 9">
            <a:extLst>
              <a:ext uri="{FF2B5EF4-FFF2-40B4-BE49-F238E27FC236}">
                <a16:creationId xmlns:a16="http://schemas.microsoft.com/office/drawing/2014/main" id="{53D758A5-0F6E-BBCD-8B19-10CEDDDD716D}"/>
              </a:ext>
            </a:extLst>
          </p:cNvPr>
          <p:cNvSpPr/>
          <p:nvPr/>
        </p:nvSpPr>
        <p:spPr>
          <a:xfrm>
            <a:off x="410712" y="1587593"/>
            <a:ext cx="11148740" cy="38554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pPr marL="198042" lvl="1" algn="just"/>
            <a:r>
              <a:rPr lang="en-GB" b="1" spc="-93" dirty="0">
                <a:solidFill>
                  <a:srgbClr val="FFFFFF"/>
                </a:solidFill>
                <a:latin typeface="Montserrat Classic"/>
              </a:rPr>
              <a:t>WP3: </a:t>
            </a:r>
            <a:r>
              <a:rPr lang="en-US" b="1" spc="-93" dirty="0">
                <a:solidFill>
                  <a:srgbClr val="FFFFFF"/>
                </a:solidFill>
                <a:latin typeface="Montserrat Classic"/>
              </a:rPr>
              <a:t>Training Programs* &amp; Mentoring</a:t>
            </a:r>
          </a:p>
          <a:p>
            <a:endParaRPr lang="es-ES" dirty="0"/>
          </a:p>
        </p:txBody>
      </p:sp>
      <p:sp>
        <p:nvSpPr>
          <p:cNvPr id="55" name="Cerrar corchete 54">
            <a:extLst>
              <a:ext uri="{FF2B5EF4-FFF2-40B4-BE49-F238E27FC236}">
                <a16:creationId xmlns:a16="http://schemas.microsoft.com/office/drawing/2014/main" id="{5E50E8F5-E0A1-D537-F8DA-6D42A8BFA4F1}"/>
              </a:ext>
            </a:extLst>
          </p:cNvPr>
          <p:cNvSpPr/>
          <p:nvPr/>
        </p:nvSpPr>
        <p:spPr>
          <a:xfrm rot="5400000">
            <a:off x="4103626" y="2089604"/>
            <a:ext cx="138377" cy="7473971"/>
          </a:xfrm>
          <a:prstGeom prst="rightBracket">
            <a:avLst/>
          </a:prstGeom>
          <a:ln>
            <a:solidFill>
              <a:srgbClr val="C3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CuadroTexto 55">
            <a:extLst>
              <a:ext uri="{FF2B5EF4-FFF2-40B4-BE49-F238E27FC236}">
                <a16:creationId xmlns:a16="http://schemas.microsoft.com/office/drawing/2014/main" id="{6CA42017-1833-A278-743F-A61B5D0E9165}"/>
              </a:ext>
            </a:extLst>
          </p:cNvPr>
          <p:cNvSpPr txBox="1"/>
          <p:nvPr/>
        </p:nvSpPr>
        <p:spPr>
          <a:xfrm>
            <a:off x="9099905" y="5873784"/>
            <a:ext cx="2224460" cy="338554"/>
          </a:xfrm>
          <a:prstGeom prst="rect">
            <a:avLst/>
          </a:prstGeom>
          <a:noFill/>
        </p:spPr>
        <p:txBody>
          <a:bodyPr wrap="square" rtlCol="0">
            <a:spAutoFit/>
          </a:bodyPr>
          <a:lstStyle/>
          <a:p>
            <a:pPr algn="ctr"/>
            <a:r>
              <a:rPr lang="en-US" sz="1600" b="1" spc="-71" dirty="0">
                <a:solidFill>
                  <a:srgbClr val="000000"/>
                </a:solidFill>
                <a:latin typeface="Montserrat Classic"/>
              </a:rPr>
              <a:t>Mentoring</a:t>
            </a:r>
          </a:p>
        </p:txBody>
      </p:sp>
      <p:sp>
        <p:nvSpPr>
          <p:cNvPr id="57" name="CuadroTexto 56">
            <a:extLst>
              <a:ext uri="{FF2B5EF4-FFF2-40B4-BE49-F238E27FC236}">
                <a16:creationId xmlns:a16="http://schemas.microsoft.com/office/drawing/2014/main" id="{75B175FC-13B1-8E30-1C15-AC15DE16BB85}"/>
              </a:ext>
            </a:extLst>
          </p:cNvPr>
          <p:cNvSpPr txBox="1"/>
          <p:nvPr/>
        </p:nvSpPr>
        <p:spPr>
          <a:xfrm>
            <a:off x="406328" y="2608887"/>
            <a:ext cx="3475206" cy="3108543"/>
          </a:xfrm>
          <a:prstGeom prst="rect">
            <a:avLst/>
          </a:prstGeom>
          <a:noFill/>
        </p:spPr>
        <p:txBody>
          <a:bodyPr wrap="square" rtlCol="0">
            <a:spAutoFit/>
          </a:bodyPr>
          <a:lstStyle/>
          <a:p>
            <a:pPr marL="0" lvl="1"/>
            <a:r>
              <a:rPr lang="en-US" sz="1400" b="1" dirty="0">
                <a:latin typeface="Montserrat Classic"/>
              </a:rPr>
              <a:t>Topic:</a:t>
            </a:r>
            <a:r>
              <a:rPr lang="en-US" sz="1400" dirty="0">
                <a:latin typeface="Montserrat Classic"/>
              </a:rPr>
              <a:t> Entrepreneurship training for women</a:t>
            </a:r>
          </a:p>
          <a:p>
            <a:pPr marL="0" lvl="1"/>
            <a:r>
              <a:rPr lang="en-US" sz="1400" b="1" dirty="0">
                <a:latin typeface="Montserrat Classic"/>
              </a:rPr>
              <a:t>Duration: </a:t>
            </a:r>
            <a:r>
              <a:rPr lang="en-US" sz="1400" dirty="0">
                <a:latin typeface="Montserrat Classic"/>
              </a:rPr>
              <a:t>August 2024 – May 2025 </a:t>
            </a:r>
          </a:p>
          <a:p>
            <a:pPr marL="0" lvl="1"/>
            <a:r>
              <a:rPr lang="en-US" sz="1400" b="1" dirty="0">
                <a:latin typeface="Montserrat Classic"/>
              </a:rPr>
              <a:t>Responsibilities:</a:t>
            </a:r>
          </a:p>
          <a:p>
            <a:pPr marL="285750" lvl="1" indent="-285750">
              <a:buFont typeface="Arial" panose="020B0604020202020204" pitchFamily="34" charset="0"/>
              <a:buChar char="•"/>
            </a:pPr>
            <a:r>
              <a:rPr lang="en-US" sz="1400" dirty="0">
                <a:latin typeface="Montserrat Classic"/>
              </a:rPr>
              <a:t>Publish call for applications on JCCI website and select trainees </a:t>
            </a:r>
            <a:r>
              <a:rPr lang="en-US" sz="1400" dirty="0">
                <a:solidFill>
                  <a:srgbClr val="C00000"/>
                </a:solidFill>
                <a:latin typeface="Montserrat Classic"/>
              </a:rPr>
              <a:t>(June – August 2024)</a:t>
            </a:r>
          </a:p>
          <a:p>
            <a:pPr marL="285750" lvl="1" indent="-285750">
              <a:buFont typeface="Arial" panose="020B0604020202020204" pitchFamily="34" charset="0"/>
              <a:buChar char="•"/>
            </a:pPr>
            <a:r>
              <a:rPr lang="en-US" sz="1400" b="1" dirty="0">
                <a:latin typeface="Montserrat Classic"/>
              </a:rPr>
              <a:t>10 lessons per course</a:t>
            </a:r>
            <a:endParaRPr lang="en-US" sz="1400" dirty="0">
              <a:latin typeface="Montserrat Classic"/>
            </a:endParaRPr>
          </a:p>
          <a:p>
            <a:pPr marL="285750" lvl="1" indent="-285750">
              <a:buFont typeface="Arial" panose="020B0604020202020204" pitchFamily="34" charset="0"/>
              <a:buChar char="•"/>
            </a:pPr>
            <a:r>
              <a:rPr lang="en-US" sz="1400" dirty="0">
                <a:latin typeface="Montserrat Classic"/>
              </a:rPr>
              <a:t>Each course will be a </a:t>
            </a:r>
            <a:r>
              <a:rPr lang="en-US" sz="1400" b="1" dirty="0">
                <a:latin typeface="Montserrat Classic"/>
              </a:rPr>
              <a:t>4-week online course</a:t>
            </a:r>
            <a:r>
              <a:rPr lang="en-US" sz="1400" dirty="0">
                <a:latin typeface="Montserrat Classic"/>
              </a:rPr>
              <a:t> divided into </a:t>
            </a:r>
            <a:r>
              <a:rPr lang="en-US" sz="1400" b="1" dirty="0">
                <a:latin typeface="Montserrat Classic"/>
              </a:rPr>
              <a:t>4 groups of 30 trainees </a:t>
            </a:r>
            <a:r>
              <a:rPr lang="en-US" sz="1400" dirty="0">
                <a:latin typeface="Montserrat Classic"/>
              </a:rPr>
              <a:t>per group.</a:t>
            </a:r>
          </a:p>
          <a:p>
            <a:pPr marL="285750" lvl="1" indent="-285750">
              <a:buFont typeface="Arial" panose="020B0604020202020204" pitchFamily="34" charset="0"/>
              <a:buChar char="•"/>
            </a:pPr>
            <a:r>
              <a:rPr lang="en-US" sz="1400" b="1" dirty="0">
                <a:latin typeface="Montserrat Classic"/>
              </a:rPr>
              <a:t>120 </a:t>
            </a:r>
            <a:r>
              <a:rPr lang="en-US" sz="1400" dirty="0">
                <a:latin typeface="Montserrat Classic"/>
              </a:rPr>
              <a:t>young women entrepreneurs trained. </a:t>
            </a:r>
          </a:p>
          <a:p>
            <a:pPr marL="285750" lvl="1" indent="-285750">
              <a:buFont typeface="Arial" panose="020B0604020202020204" pitchFamily="34" charset="0"/>
              <a:buChar char="•"/>
            </a:pPr>
            <a:r>
              <a:rPr lang="en-US" sz="1400" dirty="0">
                <a:latin typeface="Montserrat Classic"/>
              </a:rPr>
              <a:t>Award subgrants to </a:t>
            </a:r>
            <a:r>
              <a:rPr lang="en-US" sz="1400" b="1" dirty="0">
                <a:latin typeface="Montserrat Classic"/>
              </a:rPr>
              <a:t>20 beneficiaries</a:t>
            </a:r>
            <a:endParaRPr lang="en-US" sz="1400" noProof="0" dirty="0">
              <a:latin typeface="Montserrat Classic"/>
            </a:endParaRPr>
          </a:p>
          <a:p>
            <a:pPr marL="483792" lvl="1" indent="-457200">
              <a:buFont typeface="Courier New" panose="02070309020205020404" pitchFamily="49" charset="0"/>
              <a:buChar char="o"/>
            </a:pPr>
            <a:endParaRPr lang="en-US" sz="1400" spc="-71" dirty="0">
              <a:solidFill>
                <a:srgbClr val="000000"/>
              </a:solidFill>
              <a:latin typeface="Montserrat Classic"/>
            </a:endParaRPr>
          </a:p>
        </p:txBody>
      </p:sp>
      <p:sp>
        <p:nvSpPr>
          <p:cNvPr id="58" name="CuadroTexto 57">
            <a:extLst>
              <a:ext uri="{FF2B5EF4-FFF2-40B4-BE49-F238E27FC236}">
                <a16:creationId xmlns:a16="http://schemas.microsoft.com/office/drawing/2014/main" id="{5AAEA26D-584D-DDAC-68C4-697D6BA7D317}"/>
              </a:ext>
            </a:extLst>
          </p:cNvPr>
          <p:cNvSpPr txBox="1"/>
          <p:nvPr/>
        </p:nvSpPr>
        <p:spPr>
          <a:xfrm>
            <a:off x="4306037" y="2622286"/>
            <a:ext cx="3579928" cy="2893100"/>
          </a:xfrm>
          <a:prstGeom prst="rect">
            <a:avLst/>
          </a:prstGeom>
          <a:noFill/>
        </p:spPr>
        <p:txBody>
          <a:bodyPr wrap="square" rtlCol="0">
            <a:spAutoFit/>
          </a:bodyPr>
          <a:lstStyle/>
          <a:p>
            <a:pPr marL="0" lvl="1"/>
            <a:r>
              <a:rPr lang="en-US" sz="1300" b="1" dirty="0">
                <a:latin typeface="Montserrat Classic"/>
              </a:rPr>
              <a:t>Topic: </a:t>
            </a:r>
            <a:r>
              <a:rPr lang="en-US" sz="1300" dirty="0">
                <a:latin typeface="Montserrat Classic"/>
              </a:rPr>
              <a:t>Training to become self-employed</a:t>
            </a:r>
            <a:br>
              <a:rPr lang="en-US" sz="1300" dirty="0">
                <a:latin typeface="Montserrat Classic"/>
              </a:rPr>
            </a:br>
            <a:r>
              <a:rPr lang="en-US" sz="1300" b="1" dirty="0">
                <a:latin typeface="Montserrat Classic"/>
              </a:rPr>
              <a:t>Duration: </a:t>
            </a:r>
            <a:r>
              <a:rPr lang="en-US" sz="1300" dirty="0">
                <a:latin typeface="Montserrat Classic"/>
              </a:rPr>
              <a:t>July 2024 – January 2025</a:t>
            </a:r>
          </a:p>
          <a:p>
            <a:pPr marL="0" lvl="1" algn="just"/>
            <a:r>
              <a:rPr lang="en-US" sz="1300" b="1" dirty="0">
                <a:latin typeface="Montserrat Classic"/>
              </a:rPr>
              <a:t>Responsibilities:</a:t>
            </a:r>
          </a:p>
          <a:p>
            <a:pPr marL="285750" lvl="1" indent="-285750" algn="just">
              <a:buFont typeface="Arial" panose="020B0604020202020204" pitchFamily="34" charset="0"/>
              <a:buChar char="•"/>
            </a:pPr>
            <a:r>
              <a:rPr lang="en-US" sz="1300" dirty="0">
                <a:latin typeface="Montserrat Classic"/>
              </a:rPr>
              <a:t>Publish call for applications on </a:t>
            </a:r>
            <a:r>
              <a:rPr lang="en-US" sz="1300" dirty="0" err="1">
                <a:latin typeface="Montserrat Classic"/>
              </a:rPr>
              <a:t>Lulalab</a:t>
            </a:r>
            <a:r>
              <a:rPr lang="en-US" sz="1300" dirty="0">
                <a:latin typeface="Montserrat Classic"/>
              </a:rPr>
              <a:t> website and select trainees </a:t>
            </a:r>
            <a:r>
              <a:rPr lang="en-US" sz="1300" dirty="0">
                <a:solidFill>
                  <a:srgbClr val="C00000"/>
                </a:solidFill>
                <a:latin typeface="Montserrat Classic"/>
              </a:rPr>
              <a:t>(June – August 2024)</a:t>
            </a:r>
          </a:p>
          <a:p>
            <a:pPr marL="285750" lvl="1" indent="-285750">
              <a:buFont typeface="Arial" panose="020B0604020202020204" pitchFamily="34" charset="0"/>
              <a:buChar char="•"/>
            </a:pPr>
            <a:r>
              <a:rPr lang="en-US" sz="1300" b="1" dirty="0">
                <a:latin typeface="Montserrat Classic"/>
              </a:rPr>
              <a:t>3 Modules </a:t>
            </a:r>
            <a:r>
              <a:rPr lang="en-US" sz="1300" dirty="0">
                <a:latin typeface="Montserrat Classic"/>
              </a:rPr>
              <a:t>with</a:t>
            </a:r>
            <a:r>
              <a:rPr lang="en-US" sz="1300" b="1" dirty="0">
                <a:latin typeface="Montserrat Classic"/>
              </a:rPr>
              <a:t> 10 courses </a:t>
            </a:r>
            <a:r>
              <a:rPr lang="en-US" sz="1300" dirty="0">
                <a:latin typeface="Montserrat Classic"/>
              </a:rPr>
              <a:t>in total: 6 in Module 1, 1 in Module 2 and 3 in Module 3.</a:t>
            </a:r>
          </a:p>
          <a:p>
            <a:pPr marL="285750" lvl="1" indent="-285750">
              <a:buFont typeface="Arial" panose="020B0604020202020204" pitchFamily="34" charset="0"/>
              <a:buChar char="•"/>
            </a:pPr>
            <a:r>
              <a:rPr lang="en-US" sz="1300" dirty="0">
                <a:latin typeface="Montserrat Classic"/>
              </a:rPr>
              <a:t>Each course will be a </a:t>
            </a:r>
            <a:r>
              <a:rPr lang="en-US" sz="1300" b="1" dirty="0">
                <a:latin typeface="Montserrat Classic"/>
              </a:rPr>
              <a:t>2-week course </a:t>
            </a:r>
            <a:r>
              <a:rPr lang="en-US" sz="1300" dirty="0">
                <a:latin typeface="Montserrat Classic"/>
              </a:rPr>
              <a:t>divided into </a:t>
            </a:r>
            <a:r>
              <a:rPr lang="en-US" sz="1300" b="1" dirty="0">
                <a:latin typeface="Montserrat Classic"/>
              </a:rPr>
              <a:t>4 groups of 30 trainees </a:t>
            </a:r>
            <a:r>
              <a:rPr lang="en-US" sz="1300" dirty="0">
                <a:latin typeface="Montserrat Classic"/>
              </a:rPr>
              <a:t>per group </a:t>
            </a:r>
          </a:p>
          <a:p>
            <a:pPr marL="285750" lvl="1" indent="-285750">
              <a:buFont typeface="Arial" panose="020B0604020202020204" pitchFamily="34" charset="0"/>
              <a:buChar char="•"/>
            </a:pPr>
            <a:r>
              <a:rPr lang="en-US" sz="1300" b="1" dirty="0">
                <a:latin typeface="Montserrat Classic"/>
              </a:rPr>
              <a:t>120</a:t>
            </a:r>
            <a:r>
              <a:rPr lang="en-US" sz="1300" dirty="0">
                <a:latin typeface="Montserrat Classic"/>
              </a:rPr>
              <a:t> young unemployed youth will be trained to become riders and shadowed to become self-employed. </a:t>
            </a:r>
          </a:p>
          <a:p>
            <a:pPr marL="285750" lvl="1" indent="-285750">
              <a:buFont typeface="Arial" panose="020B0604020202020204" pitchFamily="34" charset="0"/>
              <a:buChar char="•"/>
            </a:pPr>
            <a:r>
              <a:rPr lang="en-US" sz="1300" dirty="0">
                <a:latin typeface="Montserrat Classic"/>
              </a:rPr>
              <a:t>Award subgrants to </a:t>
            </a:r>
            <a:r>
              <a:rPr lang="en-US" sz="1300" b="1" dirty="0">
                <a:latin typeface="Montserrat Classic"/>
              </a:rPr>
              <a:t>30 beneficiaries</a:t>
            </a:r>
            <a:endParaRPr lang="en-US" sz="1300" dirty="0">
              <a:latin typeface="Montserrat Classic"/>
            </a:endParaRPr>
          </a:p>
        </p:txBody>
      </p:sp>
      <p:sp>
        <p:nvSpPr>
          <p:cNvPr id="62" name="CuadroTexto 61">
            <a:extLst>
              <a:ext uri="{FF2B5EF4-FFF2-40B4-BE49-F238E27FC236}">
                <a16:creationId xmlns:a16="http://schemas.microsoft.com/office/drawing/2014/main" id="{D7EDA3B9-20FF-0E62-DEC1-2FF80AC19FD9}"/>
              </a:ext>
            </a:extLst>
          </p:cNvPr>
          <p:cNvSpPr txBox="1"/>
          <p:nvPr/>
        </p:nvSpPr>
        <p:spPr>
          <a:xfrm>
            <a:off x="4107499" y="1705336"/>
            <a:ext cx="6949277" cy="307777"/>
          </a:xfrm>
          <a:prstGeom prst="rect">
            <a:avLst/>
          </a:prstGeom>
          <a:noFill/>
        </p:spPr>
        <p:txBody>
          <a:bodyPr wrap="square" rtlCol="0">
            <a:spAutoFit/>
          </a:bodyPr>
          <a:lstStyle/>
          <a:p>
            <a:r>
              <a:rPr lang="en-US" sz="1400" spc="-71" dirty="0">
                <a:solidFill>
                  <a:schemeClr val="bg1"/>
                </a:solidFill>
                <a:latin typeface="Montserrat Classic"/>
              </a:rPr>
              <a:t>*All training programs will integrate a module about preventing GBV for trainees and trainers.</a:t>
            </a:r>
          </a:p>
        </p:txBody>
      </p:sp>
      <p:sp>
        <p:nvSpPr>
          <p:cNvPr id="80" name="Marcador de número de diapositiva 79">
            <a:extLst>
              <a:ext uri="{FF2B5EF4-FFF2-40B4-BE49-F238E27FC236}">
                <a16:creationId xmlns:a16="http://schemas.microsoft.com/office/drawing/2014/main" id="{6857DF7E-DA34-925D-B5CB-39A297B3C06A}"/>
              </a:ext>
            </a:extLst>
          </p:cNvPr>
          <p:cNvSpPr>
            <a:spLocks noGrp="1"/>
          </p:cNvSpPr>
          <p:nvPr>
            <p:ph type="sldNum" sz="quarter" idx="12"/>
          </p:nvPr>
        </p:nvSpPr>
        <p:spPr/>
        <p:txBody>
          <a:bodyPr/>
          <a:lstStyle/>
          <a:p>
            <a:fld id="{88C04601-8331-4504-ACA9-73645E8E0342}" type="slidenum">
              <a:rPr lang="es-ES" smtClean="0"/>
              <a:t>8</a:t>
            </a:fld>
            <a:endParaRPr lang="es-ES"/>
          </a:p>
        </p:txBody>
      </p:sp>
      <p:grpSp>
        <p:nvGrpSpPr>
          <p:cNvPr id="12" name="Grupo 11">
            <a:extLst>
              <a:ext uri="{FF2B5EF4-FFF2-40B4-BE49-F238E27FC236}">
                <a16:creationId xmlns:a16="http://schemas.microsoft.com/office/drawing/2014/main" id="{38B34096-6FC1-A9C4-5A14-4F2EA316E200}"/>
              </a:ext>
            </a:extLst>
          </p:cNvPr>
          <p:cNvGrpSpPr/>
          <p:nvPr/>
        </p:nvGrpSpPr>
        <p:grpSpPr>
          <a:xfrm>
            <a:off x="1208165" y="6052488"/>
            <a:ext cx="9508703" cy="740586"/>
            <a:chOff x="1208165" y="6052488"/>
            <a:chExt cx="9508703" cy="740586"/>
          </a:xfrm>
        </p:grpSpPr>
        <p:grpSp>
          <p:nvGrpSpPr>
            <p:cNvPr id="13" name="Grupo 12">
              <a:extLst>
                <a:ext uri="{FF2B5EF4-FFF2-40B4-BE49-F238E27FC236}">
                  <a16:creationId xmlns:a16="http://schemas.microsoft.com/office/drawing/2014/main" id="{C12D8D5A-90E7-9E64-8926-DF68EBAFA971}"/>
                </a:ext>
              </a:extLst>
            </p:cNvPr>
            <p:cNvGrpSpPr/>
            <p:nvPr/>
          </p:nvGrpSpPr>
          <p:grpSpPr>
            <a:xfrm>
              <a:off x="1208165" y="6052488"/>
              <a:ext cx="9508703" cy="690145"/>
              <a:chOff x="760791" y="5950210"/>
              <a:chExt cx="11006438" cy="835181"/>
            </a:xfrm>
          </p:grpSpPr>
          <p:sp>
            <p:nvSpPr>
              <p:cNvPr id="17" name="Freeform 14">
                <a:extLst>
                  <a:ext uri="{FF2B5EF4-FFF2-40B4-BE49-F238E27FC236}">
                    <a16:creationId xmlns:a16="http://schemas.microsoft.com/office/drawing/2014/main" id="{400372AE-505B-2EAA-A6D0-3999AA00CB84}"/>
                  </a:ext>
                </a:extLst>
              </p:cNvPr>
              <p:cNvSpPr/>
              <p:nvPr/>
            </p:nvSpPr>
            <p:spPr>
              <a:xfrm>
                <a:off x="10117198" y="6156426"/>
                <a:ext cx="1650031" cy="519129"/>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2"/>
                <a:stretch>
                  <a:fillRect/>
                </a:stretch>
              </a:blipFill>
            </p:spPr>
            <p:txBody>
              <a:bodyPr/>
              <a:lstStyle/>
              <a:p>
                <a:endParaRPr lang="es-ES" dirty="0"/>
              </a:p>
            </p:txBody>
          </p:sp>
          <p:pic>
            <p:nvPicPr>
              <p:cNvPr id="18" name="Picture 6" descr="LulaLAB Foundation">
                <a:extLst>
                  <a:ext uri="{FF2B5EF4-FFF2-40B4-BE49-F238E27FC236}">
                    <a16:creationId xmlns:a16="http://schemas.microsoft.com/office/drawing/2014/main" id="{A0404FBF-EDCF-987F-F31C-62680FED8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C273A1D3-80C5-492D-844F-8F8FC2E5FA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Imagen 13" descr="Logotipo, nombre de la empresa&#10;&#10;Descripción generada automáticamente">
              <a:extLst>
                <a:ext uri="{FF2B5EF4-FFF2-40B4-BE49-F238E27FC236}">
                  <a16:creationId xmlns:a16="http://schemas.microsoft.com/office/drawing/2014/main" id="{88D3F19A-4805-C638-1EE4-BB6A2877FF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grpSp>
        <p:nvGrpSpPr>
          <p:cNvPr id="5" name="Group 12">
            <a:extLst>
              <a:ext uri="{FF2B5EF4-FFF2-40B4-BE49-F238E27FC236}">
                <a16:creationId xmlns:a16="http://schemas.microsoft.com/office/drawing/2014/main" id="{A3038F14-9937-2B67-39CA-1B5469D5A8BB}"/>
              </a:ext>
            </a:extLst>
          </p:cNvPr>
          <p:cNvGrpSpPr/>
          <p:nvPr/>
        </p:nvGrpSpPr>
        <p:grpSpPr>
          <a:xfrm>
            <a:off x="8884898" y="334067"/>
            <a:ext cx="3307102" cy="774000"/>
            <a:chOff x="0" y="0"/>
            <a:chExt cx="4333537" cy="1100800"/>
          </a:xfrm>
        </p:grpSpPr>
        <p:sp>
          <p:nvSpPr>
            <p:cNvPr id="6" name="Freeform 13">
              <a:extLst>
                <a:ext uri="{FF2B5EF4-FFF2-40B4-BE49-F238E27FC236}">
                  <a16:creationId xmlns:a16="http://schemas.microsoft.com/office/drawing/2014/main" id="{5301A19A-B610-1495-3C48-A8050F648E85}"/>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7" name="Group 12">
            <a:extLst>
              <a:ext uri="{FF2B5EF4-FFF2-40B4-BE49-F238E27FC236}">
                <a16:creationId xmlns:a16="http://schemas.microsoft.com/office/drawing/2014/main" id="{B87CF905-97B1-4D1B-3EE9-87E23B0C35CE}"/>
              </a:ext>
            </a:extLst>
          </p:cNvPr>
          <p:cNvGrpSpPr/>
          <p:nvPr/>
        </p:nvGrpSpPr>
        <p:grpSpPr>
          <a:xfrm>
            <a:off x="4557" y="315504"/>
            <a:ext cx="3306149" cy="774000"/>
            <a:chOff x="0" y="0"/>
            <a:chExt cx="4333537" cy="1100800"/>
          </a:xfrm>
        </p:grpSpPr>
        <p:sp>
          <p:nvSpPr>
            <p:cNvPr id="8" name="Freeform 13">
              <a:extLst>
                <a:ext uri="{FF2B5EF4-FFF2-40B4-BE49-F238E27FC236}">
                  <a16:creationId xmlns:a16="http://schemas.microsoft.com/office/drawing/2014/main" id="{75A9878A-D4E8-9B1F-4114-2332E540F7F9}"/>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9" name="Grupo 8">
            <a:extLst>
              <a:ext uri="{FF2B5EF4-FFF2-40B4-BE49-F238E27FC236}">
                <a16:creationId xmlns:a16="http://schemas.microsoft.com/office/drawing/2014/main" id="{5FEC1791-A2A6-4BBC-B192-0F4FAE1138E2}"/>
              </a:ext>
            </a:extLst>
          </p:cNvPr>
          <p:cNvGrpSpPr/>
          <p:nvPr/>
        </p:nvGrpSpPr>
        <p:grpSpPr>
          <a:xfrm>
            <a:off x="3519385" y="248274"/>
            <a:ext cx="5156834" cy="996950"/>
            <a:chOff x="0" y="0"/>
            <a:chExt cx="6339575" cy="1168400"/>
          </a:xfrm>
        </p:grpSpPr>
        <p:pic>
          <p:nvPicPr>
            <p:cNvPr id="20" name="Imagen 19" descr="Logotipo, nombre de la empresa">
              <a:extLst>
                <a:ext uri="{FF2B5EF4-FFF2-40B4-BE49-F238E27FC236}">
                  <a16:creationId xmlns:a16="http://schemas.microsoft.com/office/drawing/2014/main" id="{A20BF502-EE0E-3AEB-5168-789E9E75A3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543810" cy="1168400"/>
            </a:xfrm>
            <a:prstGeom prst="rect">
              <a:avLst/>
            </a:prstGeom>
          </p:spPr>
        </p:pic>
        <p:pic>
          <p:nvPicPr>
            <p:cNvPr id="21" name="Imagen 20" descr="Texto">
              <a:extLst>
                <a:ext uri="{FF2B5EF4-FFF2-40B4-BE49-F238E27FC236}">
                  <a16:creationId xmlns:a16="http://schemas.microsoft.com/office/drawing/2014/main" id="{0AE10EF4-82FC-6F02-5467-0D4EE7840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350" y="133957"/>
              <a:ext cx="3539225" cy="746788"/>
            </a:xfrm>
            <a:prstGeom prst="rect">
              <a:avLst/>
            </a:prstGeom>
          </p:spPr>
        </p:pic>
      </p:grpSp>
    </p:spTree>
    <p:extLst>
      <p:ext uri="{BB962C8B-B14F-4D97-AF65-F5344CB8AC3E}">
        <p14:creationId xmlns:p14="http://schemas.microsoft.com/office/powerpoint/2010/main" val="14953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9D33-5314-B1A2-4737-0AD2688CB793}"/>
            </a:ext>
          </a:extLst>
        </p:cNvPr>
        <p:cNvGrpSpPr/>
        <p:nvPr/>
      </p:nvGrpSpPr>
      <p:grpSpPr>
        <a:xfrm>
          <a:off x="0" y="0"/>
          <a:ext cx="0" cy="0"/>
          <a:chOff x="0" y="0"/>
          <a:chExt cx="0" cy="0"/>
        </a:xfrm>
      </p:grpSpPr>
      <p:grpSp>
        <p:nvGrpSpPr>
          <p:cNvPr id="7" name="Group 8">
            <a:extLst>
              <a:ext uri="{FF2B5EF4-FFF2-40B4-BE49-F238E27FC236}">
                <a16:creationId xmlns:a16="http://schemas.microsoft.com/office/drawing/2014/main" id="{C9817C2B-9D11-DA27-861C-2CCA43E10435}"/>
              </a:ext>
            </a:extLst>
          </p:cNvPr>
          <p:cNvGrpSpPr/>
          <p:nvPr/>
        </p:nvGrpSpPr>
        <p:grpSpPr>
          <a:xfrm>
            <a:off x="0" y="1328117"/>
            <a:ext cx="9011546" cy="414770"/>
            <a:chOff x="423936" y="836041"/>
            <a:chExt cx="16644532" cy="1012129"/>
          </a:xfrm>
        </p:grpSpPr>
        <p:sp>
          <p:nvSpPr>
            <p:cNvPr id="11" name="Freeform 9">
              <a:extLst>
                <a:ext uri="{FF2B5EF4-FFF2-40B4-BE49-F238E27FC236}">
                  <a16:creationId xmlns:a16="http://schemas.microsoft.com/office/drawing/2014/main" id="{98076EF5-6A1F-A363-229E-6EFE741E323C}"/>
                </a:ext>
              </a:extLst>
            </p:cNvPr>
            <p:cNvSpPr/>
            <p:nvPr/>
          </p:nvSpPr>
          <p:spPr>
            <a:xfrm>
              <a:off x="423936" y="836041"/>
              <a:ext cx="16644532" cy="1012129"/>
            </a:xfrm>
            <a:custGeom>
              <a:avLst/>
              <a:gdLst/>
              <a:ahLst/>
              <a:cxnLst/>
              <a:rect l="l" t="t" r="r" b="b"/>
              <a:pathLst>
                <a:path w="16644533" h="1012129">
                  <a:moveTo>
                    <a:pt x="0" y="0"/>
                  </a:moveTo>
                  <a:lnTo>
                    <a:pt x="16644533" y="0"/>
                  </a:lnTo>
                  <a:lnTo>
                    <a:pt x="16644533" y="1012129"/>
                  </a:lnTo>
                  <a:lnTo>
                    <a:pt x="0" y="1012129"/>
                  </a:lnTo>
                  <a:close/>
                </a:path>
              </a:pathLst>
            </a:custGeom>
            <a:solidFill>
              <a:srgbClr val="C2002F"/>
            </a:solidFill>
          </p:spPr>
          <p:txBody>
            <a:bodyPr/>
            <a:lstStyle/>
            <a:p>
              <a:r>
                <a:rPr lang="en-US" sz="2000" spc="-93" dirty="0">
                  <a:solidFill>
                    <a:srgbClr val="FFFFFF"/>
                  </a:solidFill>
                  <a:latin typeface="Montserrat Classic"/>
                </a:rPr>
                <a:t>WP 3 &amp; 4: Trainings </a:t>
              </a:r>
            </a:p>
          </p:txBody>
        </p:sp>
      </p:grpSp>
      <p:sp>
        <p:nvSpPr>
          <p:cNvPr id="106" name="Marcador de número de diapositiva 105">
            <a:extLst>
              <a:ext uri="{FF2B5EF4-FFF2-40B4-BE49-F238E27FC236}">
                <a16:creationId xmlns:a16="http://schemas.microsoft.com/office/drawing/2014/main" id="{6B3E380F-1C66-D421-3445-A804700A3DFD}"/>
              </a:ext>
            </a:extLst>
          </p:cNvPr>
          <p:cNvSpPr>
            <a:spLocks noGrp="1"/>
          </p:cNvSpPr>
          <p:nvPr>
            <p:ph type="sldNum" sz="quarter" idx="12"/>
          </p:nvPr>
        </p:nvSpPr>
        <p:spPr/>
        <p:txBody>
          <a:bodyPr/>
          <a:lstStyle/>
          <a:p>
            <a:fld id="{88C04601-8331-4504-ACA9-73645E8E0342}" type="slidenum">
              <a:rPr lang="es-ES" smtClean="0"/>
              <a:t>9</a:t>
            </a:fld>
            <a:endParaRPr lang="es-ES"/>
          </a:p>
        </p:txBody>
      </p:sp>
      <p:grpSp>
        <p:nvGrpSpPr>
          <p:cNvPr id="2" name="Group 12">
            <a:extLst>
              <a:ext uri="{FF2B5EF4-FFF2-40B4-BE49-F238E27FC236}">
                <a16:creationId xmlns:a16="http://schemas.microsoft.com/office/drawing/2014/main" id="{952515D0-2A03-66AA-4E4D-38405C5D7653}"/>
              </a:ext>
            </a:extLst>
          </p:cNvPr>
          <p:cNvGrpSpPr/>
          <p:nvPr/>
        </p:nvGrpSpPr>
        <p:grpSpPr>
          <a:xfrm>
            <a:off x="8280002" y="334067"/>
            <a:ext cx="3911998" cy="774000"/>
            <a:chOff x="0" y="0"/>
            <a:chExt cx="4333537" cy="1100800"/>
          </a:xfrm>
        </p:grpSpPr>
        <p:sp>
          <p:nvSpPr>
            <p:cNvPr id="3" name="Freeform 13">
              <a:extLst>
                <a:ext uri="{FF2B5EF4-FFF2-40B4-BE49-F238E27FC236}">
                  <a16:creationId xmlns:a16="http://schemas.microsoft.com/office/drawing/2014/main" id="{88CE4251-03CC-461A-73F9-376CB8D98162}"/>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grpSp>
        <p:nvGrpSpPr>
          <p:cNvPr id="8" name="Group 12">
            <a:extLst>
              <a:ext uri="{FF2B5EF4-FFF2-40B4-BE49-F238E27FC236}">
                <a16:creationId xmlns:a16="http://schemas.microsoft.com/office/drawing/2014/main" id="{84898A39-14AA-1A24-493E-61E4AD378171}"/>
              </a:ext>
            </a:extLst>
          </p:cNvPr>
          <p:cNvGrpSpPr/>
          <p:nvPr/>
        </p:nvGrpSpPr>
        <p:grpSpPr>
          <a:xfrm>
            <a:off x="4557" y="315504"/>
            <a:ext cx="3776419" cy="774000"/>
            <a:chOff x="0" y="0"/>
            <a:chExt cx="4333537" cy="1100800"/>
          </a:xfrm>
        </p:grpSpPr>
        <p:sp>
          <p:nvSpPr>
            <p:cNvPr id="9" name="Freeform 13">
              <a:extLst>
                <a:ext uri="{FF2B5EF4-FFF2-40B4-BE49-F238E27FC236}">
                  <a16:creationId xmlns:a16="http://schemas.microsoft.com/office/drawing/2014/main" id="{F1A3F863-67A1-0601-8ECD-681B1A7A0567}"/>
                </a:ext>
              </a:extLst>
            </p:cNvPr>
            <p:cNvSpPr/>
            <p:nvPr/>
          </p:nvSpPr>
          <p:spPr>
            <a:xfrm>
              <a:off x="0" y="0"/>
              <a:ext cx="4333494" cy="1100836"/>
            </a:xfrm>
            <a:custGeom>
              <a:avLst/>
              <a:gdLst/>
              <a:ahLst/>
              <a:cxnLst/>
              <a:rect l="l" t="t" r="r" b="b"/>
              <a:pathLst>
                <a:path w="4333494" h="1100836">
                  <a:moveTo>
                    <a:pt x="0" y="0"/>
                  </a:moveTo>
                  <a:lnTo>
                    <a:pt x="4333494" y="0"/>
                  </a:lnTo>
                  <a:lnTo>
                    <a:pt x="4333494" y="1100836"/>
                  </a:lnTo>
                  <a:lnTo>
                    <a:pt x="0" y="1100836"/>
                  </a:lnTo>
                  <a:close/>
                </a:path>
              </a:pathLst>
            </a:custGeom>
            <a:solidFill>
              <a:srgbClr val="C2002F"/>
            </a:solidFill>
          </p:spPr>
          <p:txBody>
            <a:bodyPr/>
            <a:lstStyle/>
            <a:p>
              <a:endParaRPr lang="es-ES"/>
            </a:p>
          </p:txBody>
        </p:sp>
      </p:grpSp>
      <p:cxnSp>
        <p:nvCxnSpPr>
          <p:cNvPr id="51" name="Conector recto 50">
            <a:extLst>
              <a:ext uri="{FF2B5EF4-FFF2-40B4-BE49-F238E27FC236}">
                <a16:creationId xmlns:a16="http://schemas.microsoft.com/office/drawing/2014/main" id="{78F71B0C-0E8E-4569-102C-CD7609B7B502}"/>
              </a:ext>
            </a:extLst>
          </p:cNvPr>
          <p:cNvCxnSpPr>
            <a:cxnSpLocks/>
          </p:cNvCxnSpPr>
          <p:nvPr/>
        </p:nvCxnSpPr>
        <p:spPr>
          <a:xfrm>
            <a:off x="9414707" y="5112295"/>
            <a:ext cx="551885"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33" name="Grupo 32">
            <a:extLst>
              <a:ext uri="{FF2B5EF4-FFF2-40B4-BE49-F238E27FC236}">
                <a16:creationId xmlns:a16="http://schemas.microsoft.com/office/drawing/2014/main" id="{F2A79FD7-14D7-F87A-8EAE-8AFE12307E4B}"/>
              </a:ext>
            </a:extLst>
          </p:cNvPr>
          <p:cNvGrpSpPr/>
          <p:nvPr/>
        </p:nvGrpSpPr>
        <p:grpSpPr>
          <a:xfrm>
            <a:off x="1208165" y="6052488"/>
            <a:ext cx="9039422" cy="740586"/>
            <a:chOff x="1208165" y="6052488"/>
            <a:chExt cx="9039422" cy="740586"/>
          </a:xfrm>
        </p:grpSpPr>
        <p:grpSp>
          <p:nvGrpSpPr>
            <p:cNvPr id="34" name="Grupo 33">
              <a:extLst>
                <a:ext uri="{FF2B5EF4-FFF2-40B4-BE49-F238E27FC236}">
                  <a16:creationId xmlns:a16="http://schemas.microsoft.com/office/drawing/2014/main" id="{9B3ADF64-3E4B-08AF-76F2-6FBD6F930D56}"/>
                </a:ext>
              </a:extLst>
            </p:cNvPr>
            <p:cNvGrpSpPr/>
            <p:nvPr/>
          </p:nvGrpSpPr>
          <p:grpSpPr>
            <a:xfrm>
              <a:off x="1208165" y="6052488"/>
              <a:ext cx="6339072" cy="740586"/>
              <a:chOff x="1208165" y="6052488"/>
              <a:chExt cx="6339072" cy="740586"/>
            </a:xfrm>
          </p:grpSpPr>
          <p:grpSp>
            <p:nvGrpSpPr>
              <p:cNvPr id="37" name="Grupo 36">
                <a:extLst>
                  <a:ext uri="{FF2B5EF4-FFF2-40B4-BE49-F238E27FC236}">
                    <a16:creationId xmlns:a16="http://schemas.microsoft.com/office/drawing/2014/main" id="{208AD1A4-A499-6BA9-E42C-F8D4C8958964}"/>
                  </a:ext>
                </a:extLst>
              </p:cNvPr>
              <p:cNvGrpSpPr/>
              <p:nvPr/>
            </p:nvGrpSpPr>
            <p:grpSpPr>
              <a:xfrm>
                <a:off x="1208165" y="6052488"/>
                <a:ext cx="3681441" cy="690145"/>
                <a:chOff x="760791" y="5950210"/>
                <a:chExt cx="4261312" cy="835181"/>
              </a:xfrm>
            </p:grpSpPr>
            <p:pic>
              <p:nvPicPr>
                <p:cNvPr id="40" name="Picture 6" descr="LulaLAB Foundation">
                  <a:extLst>
                    <a:ext uri="{FF2B5EF4-FFF2-40B4-BE49-F238E27FC236}">
                      <a16:creationId xmlns:a16="http://schemas.microsoft.com/office/drawing/2014/main" id="{37ED01F2-D4A2-C875-8510-D8CD5D26C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18" y="6050793"/>
                  <a:ext cx="1057385" cy="7303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extLst>
                    <a:ext uri="{FF2B5EF4-FFF2-40B4-BE49-F238E27FC236}">
                      <a16:creationId xmlns:a16="http://schemas.microsoft.com/office/drawing/2014/main" id="{B387F4C1-DE1A-9A16-A983-4CE16516F3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61"/>
                <a:stretch/>
              </p:blipFill>
              <p:spPr bwMode="auto">
                <a:xfrm>
                  <a:off x="760791" y="5950210"/>
                  <a:ext cx="1185072" cy="835181"/>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Imagen 37" descr="Logotipo, nombre de la empresa&#10;&#10;Descripción generada automáticamente">
                <a:extLst>
                  <a:ext uri="{FF2B5EF4-FFF2-40B4-BE49-F238E27FC236}">
                    <a16:creationId xmlns:a16="http://schemas.microsoft.com/office/drawing/2014/main" id="{221BE726-B763-3132-06B0-F6B2C597D3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23" b="15259"/>
              <a:stretch/>
            </p:blipFill>
            <p:spPr>
              <a:xfrm>
                <a:off x="6633739" y="6189518"/>
                <a:ext cx="913498" cy="603556"/>
              </a:xfrm>
              <a:prstGeom prst="rect">
                <a:avLst/>
              </a:prstGeom>
            </p:spPr>
          </p:pic>
        </p:grpSp>
        <p:sp>
          <p:nvSpPr>
            <p:cNvPr id="36" name="Freeform 14">
              <a:extLst>
                <a:ext uri="{FF2B5EF4-FFF2-40B4-BE49-F238E27FC236}">
                  <a16:creationId xmlns:a16="http://schemas.microsoft.com/office/drawing/2014/main" id="{1D3D9D72-0945-72D5-3F5C-DD858D275193}"/>
                </a:ext>
              </a:extLst>
            </p:cNvPr>
            <p:cNvSpPr/>
            <p:nvPr/>
          </p:nvSpPr>
          <p:spPr>
            <a:xfrm>
              <a:off x="8960080" y="6260755"/>
              <a:ext cx="1287507" cy="365125"/>
            </a:xfrm>
            <a:custGeom>
              <a:avLst/>
              <a:gdLst/>
              <a:ahLst/>
              <a:cxnLst/>
              <a:rect l="l" t="t" r="r" b="b"/>
              <a:pathLst>
                <a:path w="2866290" h="846555">
                  <a:moveTo>
                    <a:pt x="0" y="0"/>
                  </a:moveTo>
                  <a:lnTo>
                    <a:pt x="2866290" y="0"/>
                  </a:lnTo>
                  <a:lnTo>
                    <a:pt x="2866290" y="846555"/>
                  </a:lnTo>
                  <a:lnTo>
                    <a:pt x="0" y="846555"/>
                  </a:lnTo>
                  <a:lnTo>
                    <a:pt x="0" y="0"/>
                  </a:lnTo>
                  <a:close/>
                </a:path>
              </a:pathLst>
            </a:custGeom>
            <a:blipFill>
              <a:blip r:embed="rId6"/>
              <a:stretch>
                <a:fillRect/>
              </a:stretch>
            </a:blipFill>
          </p:spPr>
          <p:txBody>
            <a:bodyPr/>
            <a:lstStyle/>
            <a:p>
              <a:endParaRPr lang="es-ES" dirty="0"/>
            </a:p>
          </p:txBody>
        </p:sp>
      </p:grpSp>
      <p:grpSp>
        <p:nvGrpSpPr>
          <p:cNvPr id="42" name="Grupo 41">
            <a:extLst>
              <a:ext uri="{FF2B5EF4-FFF2-40B4-BE49-F238E27FC236}">
                <a16:creationId xmlns:a16="http://schemas.microsoft.com/office/drawing/2014/main" id="{E0CDB3ED-A8A7-40EB-0CE9-8A3E6CE011D2}"/>
              </a:ext>
            </a:extLst>
          </p:cNvPr>
          <p:cNvGrpSpPr/>
          <p:nvPr/>
        </p:nvGrpSpPr>
        <p:grpSpPr>
          <a:xfrm>
            <a:off x="3532697" y="241727"/>
            <a:ext cx="4747305" cy="974162"/>
            <a:chOff x="3633990" y="317911"/>
            <a:chExt cx="5510765" cy="1384531"/>
          </a:xfrm>
        </p:grpSpPr>
        <p:pic>
          <p:nvPicPr>
            <p:cNvPr id="57" name="Imagen 56" descr="Logotipo, nombre de la empresa">
              <a:extLst>
                <a:ext uri="{FF2B5EF4-FFF2-40B4-BE49-F238E27FC236}">
                  <a16:creationId xmlns:a16="http://schemas.microsoft.com/office/drawing/2014/main" id="{3C3B5413-0680-FC75-F64C-F9719F86BA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3990" y="317911"/>
              <a:ext cx="2620546" cy="1384531"/>
            </a:xfrm>
            <a:prstGeom prst="rect">
              <a:avLst/>
            </a:prstGeom>
          </p:spPr>
        </p:pic>
        <p:pic>
          <p:nvPicPr>
            <p:cNvPr id="58" name="Imagen 57" descr="Texto">
              <a:extLst>
                <a:ext uri="{FF2B5EF4-FFF2-40B4-BE49-F238E27FC236}">
                  <a16:creationId xmlns:a16="http://schemas.microsoft.com/office/drawing/2014/main" id="{BA89471F-0D61-351B-09AB-CDF7C9755F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4400" y="501098"/>
              <a:ext cx="2640355" cy="881272"/>
            </a:xfrm>
            <a:prstGeom prst="rect">
              <a:avLst/>
            </a:prstGeom>
          </p:spPr>
        </p:pic>
      </p:grpSp>
      <p:grpSp>
        <p:nvGrpSpPr>
          <p:cNvPr id="5" name="Grupo 4">
            <a:extLst>
              <a:ext uri="{FF2B5EF4-FFF2-40B4-BE49-F238E27FC236}">
                <a16:creationId xmlns:a16="http://schemas.microsoft.com/office/drawing/2014/main" id="{2B2A1FCA-718C-9090-4084-16F9E25D7ED7}"/>
              </a:ext>
            </a:extLst>
          </p:cNvPr>
          <p:cNvGrpSpPr/>
          <p:nvPr/>
        </p:nvGrpSpPr>
        <p:grpSpPr>
          <a:xfrm>
            <a:off x="339824" y="1979465"/>
            <a:ext cx="11512352" cy="3865647"/>
            <a:chOff x="346305" y="2107636"/>
            <a:chExt cx="11512352" cy="3865647"/>
          </a:xfrm>
        </p:grpSpPr>
        <p:sp>
          <p:nvSpPr>
            <p:cNvPr id="29" name="Forma libre: forma 28">
              <a:extLst>
                <a:ext uri="{FF2B5EF4-FFF2-40B4-BE49-F238E27FC236}">
                  <a16:creationId xmlns:a16="http://schemas.microsoft.com/office/drawing/2014/main" id="{6AE2CE39-E7C6-ACA9-7C31-212E6E220481}"/>
                </a:ext>
              </a:extLst>
            </p:cNvPr>
            <p:cNvSpPr/>
            <p:nvPr/>
          </p:nvSpPr>
          <p:spPr>
            <a:xfrm>
              <a:off x="709294" y="2393522"/>
              <a:ext cx="128906" cy="430802"/>
            </a:xfrm>
            <a:custGeom>
              <a:avLst/>
              <a:gdLst/>
              <a:ahLst/>
              <a:cxnLst/>
              <a:rect l="0" t="0" r="0" b="0"/>
              <a:pathLst>
                <a:path>
                  <a:moveTo>
                    <a:pt x="0" y="0"/>
                  </a:moveTo>
                  <a:lnTo>
                    <a:pt x="0" y="626805"/>
                  </a:lnTo>
                  <a:lnTo>
                    <a:pt x="167148" y="626805"/>
                  </a:lnTo>
                </a:path>
              </a:pathLst>
            </a:custGeom>
            <a:noFill/>
            <a:ln>
              <a:solidFill>
                <a:srgbClr val="FFA3A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ES" sz="1200">
                <a:latin typeface="Montserrat Classic"/>
              </a:endParaRPr>
            </a:p>
          </p:txBody>
        </p:sp>
        <p:grpSp>
          <p:nvGrpSpPr>
            <p:cNvPr id="4" name="Grupo 3">
              <a:extLst>
                <a:ext uri="{FF2B5EF4-FFF2-40B4-BE49-F238E27FC236}">
                  <a16:creationId xmlns:a16="http://schemas.microsoft.com/office/drawing/2014/main" id="{8160E1E5-1760-B990-34D9-522E3A90C581}"/>
                </a:ext>
              </a:extLst>
            </p:cNvPr>
            <p:cNvGrpSpPr/>
            <p:nvPr/>
          </p:nvGrpSpPr>
          <p:grpSpPr>
            <a:xfrm>
              <a:off x="346305" y="2107636"/>
              <a:ext cx="11512352" cy="3865647"/>
              <a:chOff x="346305" y="2107636"/>
              <a:chExt cx="11512352" cy="3865647"/>
            </a:xfrm>
          </p:grpSpPr>
          <p:sp>
            <p:nvSpPr>
              <p:cNvPr id="17" name="Forma libre: forma 16">
                <a:extLst>
                  <a:ext uri="{FF2B5EF4-FFF2-40B4-BE49-F238E27FC236}">
                    <a16:creationId xmlns:a16="http://schemas.microsoft.com/office/drawing/2014/main" id="{6473375E-6C3D-C149-ADBD-17D72573C2E3}"/>
                  </a:ext>
                </a:extLst>
              </p:cNvPr>
              <p:cNvSpPr/>
              <p:nvPr/>
            </p:nvSpPr>
            <p:spPr>
              <a:xfrm>
                <a:off x="709292" y="2222471"/>
                <a:ext cx="167148" cy="2747204"/>
              </a:xfrm>
              <a:custGeom>
                <a:avLst/>
                <a:gdLst/>
                <a:ahLst/>
                <a:cxnLst/>
                <a:rect l="0" t="0" r="0" b="0"/>
                <a:pathLst>
                  <a:path>
                    <a:moveTo>
                      <a:pt x="0" y="0"/>
                    </a:moveTo>
                    <a:lnTo>
                      <a:pt x="0" y="2716158"/>
                    </a:lnTo>
                    <a:lnTo>
                      <a:pt x="167148" y="2716158"/>
                    </a:lnTo>
                  </a:path>
                </a:pathLst>
              </a:custGeom>
              <a:noFill/>
              <a:ln>
                <a:solidFill>
                  <a:srgbClr val="FFA3A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ES" sz="1200">
                  <a:latin typeface="Montserrat Classic"/>
                </a:endParaRPr>
              </a:p>
            </p:txBody>
          </p:sp>
          <p:sp>
            <p:nvSpPr>
              <p:cNvPr id="19" name="Forma libre: forma 18">
                <a:extLst>
                  <a:ext uri="{FF2B5EF4-FFF2-40B4-BE49-F238E27FC236}">
                    <a16:creationId xmlns:a16="http://schemas.microsoft.com/office/drawing/2014/main" id="{292263BB-2A8B-9F60-F41E-E7EB46A92904}"/>
                  </a:ext>
                </a:extLst>
              </p:cNvPr>
              <p:cNvSpPr/>
              <p:nvPr/>
            </p:nvSpPr>
            <p:spPr>
              <a:xfrm>
                <a:off x="885375" y="2752118"/>
                <a:ext cx="1011991" cy="430802"/>
              </a:xfrm>
              <a:custGeom>
                <a:avLst/>
                <a:gdLst>
                  <a:gd name="connsiteX0" fmla="*/ 0 w 1337185"/>
                  <a:gd name="connsiteY0" fmla="*/ 83574 h 835741"/>
                  <a:gd name="connsiteX1" fmla="*/ 83574 w 1337185"/>
                  <a:gd name="connsiteY1" fmla="*/ 0 h 835741"/>
                  <a:gd name="connsiteX2" fmla="*/ 1253611 w 1337185"/>
                  <a:gd name="connsiteY2" fmla="*/ 0 h 835741"/>
                  <a:gd name="connsiteX3" fmla="*/ 1337185 w 1337185"/>
                  <a:gd name="connsiteY3" fmla="*/ 83574 h 835741"/>
                  <a:gd name="connsiteX4" fmla="*/ 1337185 w 1337185"/>
                  <a:gd name="connsiteY4" fmla="*/ 752167 h 835741"/>
                  <a:gd name="connsiteX5" fmla="*/ 1253611 w 1337185"/>
                  <a:gd name="connsiteY5" fmla="*/ 835741 h 835741"/>
                  <a:gd name="connsiteX6" fmla="*/ 83574 w 1337185"/>
                  <a:gd name="connsiteY6" fmla="*/ 835741 h 835741"/>
                  <a:gd name="connsiteX7" fmla="*/ 0 w 1337185"/>
                  <a:gd name="connsiteY7" fmla="*/ 752167 h 835741"/>
                  <a:gd name="connsiteX8" fmla="*/ 0 w 1337185"/>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185" h="835741">
                    <a:moveTo>
                      <a:pt x="0" y="83574"/>
                    </a:moveTo>
                    <a:cubicBezTo>
                      <a:pt x="0" y="37417"/>
                      <a:pt x="37417" y="0"/>
                      <a:pt x="83574" y="0"/>
                    </a:cubicBezTo>
                    <a:lnTo>
                      <a:pt x="1253611" y="0"/>
                    </a:lnTo>
                    <a:cubicBezTo>
                      <a:pt x="1299768" y="0"/>
                      <a:pt x="1337185" y="37417"/>
                      <a:pt x="1337185" y="83574"/>
                    </a:cubicBezTo>
                    <a:lnTo>
                      <a:pt x="1337185" y="752167"/>
                    </a:lnTo>
                    <a:cubicBezTo>
                      <a:pt x="1337185" y="798324"/>
                      <a:pt x="1299768" y="835741"/>
                      <a:pt x="1253611" y="835741"/>
                    </a:cubicBezTo>
                    <a:lnTo>
                      <a:pt x="83574" y="835741"/>
                    </a:lnTo>
                    <a:cubicBezTo>
                      <a:pt x="37417" y="835741"/>
                      <a:pt x="0" y="798324"/>
                      <a:pt x="0" y="752167"/>
                    </a:cubicBezTo>
                    <a:lnTo>
                      <a:pt x="0" y="83574"/>
                    </a:lnTo>
                    <a:close/>
                  </a:path>
                </a:pathLst>
              </a:custGeom>
              <a:ln>
                <a:solidFill>
                  <a:srgbClr val="FFA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243" tIns="40988" rIns="49243" bIns="40988" numCol="1" spcCol="1270" anchor="ctr" anchorCtr="0">
                <a:noAutofit/>
              </a:bodyPr>
              <a:lstStyle/>
              <a:p>
                <a:pPr algn="ctr" defTabSz="577850">
                  <a:lnSpc>
                    <a:spcPct val="90000"/>
                  </a:lnSpc>
                  <a:spcBef>
                    <a:spcPct val="0"/>
                  </a:spcBef>
                  <a:spcAft>
                    <a:spcPct val="35000"/>
                  </a:spcAft>
                </a:pPr>
                <a:r>
                  <a:rPr lang="en-US" sz="1400" b="1" kern="1200" dirty="0">
                    <a:latin typeface="Montserrat Classic"/>
                  </a:rPr>
                  <a:t>JCCI</a:t>
                </a:r>
              </a:p>
            </p:txBody>
          </p:sp>
          <p:sp>
            <p:nvSpPr>
              <p:cNvPr id="21" name="Forma libre: forma 20">
                <a:extLst>
                  <a:ext uri="{FF2B5EF4-FFF2-40B4-BE49-F238E27FC236}">
                    <a16:creationId xmlns:a16="http://schemas.microsoft.com/office/drawing/2014/main" id="{6C11DB83-EE66-F60C-9074-3A729EF2BADE}"/>
                  </a:ext>
                </a:extLst>
              </p:cNvPr>
              <p:cNvSpPr/>
              <p:nvPr/>
            </p:nvSpPr>
            <p:spPr>
              <a:xfrm>
                <a:off x="876444" y="3596073"/>
                <a:ext cx="1011991" cy="516238"/>
              </a:xfrm>
              <a:custGeom>
                <a:avLst/>
                <a:gdLst>
                  <a:gd name="connsiteX0" fmla="*/ 0 w 1337185"/>
                  <a:gd name="connsiteY0" fmla="*/ 83574 h 835741"/>
                  <a:gd name="connsiteX1" fmla="*/ 83574 w 1337185"/>
                  <a:gd name="connsiteY1" fmla="*/ 0 h 835741"/>
                  <a:gd name="connsiteX2" fmla="*/ 1253611 w 1337185"/>
                  <a:gd name="connsiteY2" fmla="*/ 0 h 835741"/>
                  <a:gd name="connsiteX3" fmla="*/ 1337185 w 1337185"/>
                  <a:gd name="connsiteY3" fmla="*/ 83574 h 835741"/>
                  <a:gd name="connsiteX4" fmla="*/ 1337185 w 1337185"/>
                  <a:gd name="connsiteY4" fmla="*/ 752167 h 835741"/>
                  <a:gd name="connsiteX5" fmla="*/ 1253611 w 1337185"/>
                  <a:gd name="connsiteY5" fmla="*/ 835741 h 835741"/>
                  <a:gd name="connsiteX6" fmla="*/ 83574 w 1337185"/>
                  <a:gd name="connsiteY6" fmla="*/ 835741 h 835741"/>
                  <a:gd name="connsiteX7" fmla="*/ 0 w 1337185"/>
                  <a:gd name="connsiteY7" fmla="*/ 752167 h 835741"/>
                  <a:gd name="connsiteX8" fmla="*/ 0 w 1337185"/>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185" h="835741">
                    <a:moveTo>
                      <a:pt x="0" y="83574"/>
                    </a:moveTo>
                    <a:cubicBezTo>
                      <a:pt x="0" y="37417"/>
                      <a:pt x="37417" y="0"/>
                      <a:pt x="83574" y="0"/>
                    </a:cubicBezTo>
                    <a:lnTo>
                      <a:pt x="1253611" y="0"/>
                    </a:lnTo>
                    <a:cubicBezTo>
                      <a:pt x="1299768" y="0"/>
                      <a:pt x="1337185" y="37417"/>
                      <a:pt x="1337185" y="83574"/>
                    </a:cubicBezTo>
                    <a:lnTo>
                      <a:pt x="1337185" y="752167"/>
                    </a:lnTo>
                    <a:cubicBezTo>
                      <a:pt x="1337185" y="798324"/>
                      <a:pt x="1299768" y="835741"/>
                      <a:pt x="1253611" y="835741"/>
                    </a:cubicBezTo>
                    <a:lnTo>
                      <a:pt x="83574" y="835741"/>
                    </a:lnTo>
                    <a:cubicBezTo>
                      <a:pt x="37417" y="835741"/>
                      <a:pt x="0" y="798324"/>
                      <a:pt x="0" y="752167"/>
                    </a:cubicBezTo>
                    <a:lnTo>
                      <a:pt x="0" y="83574"/>
                    </a:lnTo>
                    <a:close/>
                  </a:path>
                </a:pathLst>
              </a:custGeom>
              <a:ln>
                <a:solidFill>
                  <a:srgbClr val="FFA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243" tIns="40988" rIns="49243" bIns="40988" numCol="1" spcCol="1270" anchor="ctr" anchorCtr="0">
                <a:noAutofit/>
              </a:bodyPr>
              <a:lstStyle/>
              <a:p>
                <a:pPr algn="ctr" defTabSz="577850">
                  <a:lnSpc>
                    <a:spcPct val="90000"/>
                  </a:lnSpc>
                  <a:spcBef>
                    <a:spcPct val="0"/>
                  </a:spcBef>
                  <a:spcAft>
                    <a:spcPct val="35000"/>
                  </a:spcAft>
                </a:pPr>
                <a:r>
                  <a:rPr lang="en-US" sz="1400" b="1" kern="1200" dirty="0" err="1">
                    <a:latin typeface="Montserrat Classic"/>
                  </a:rPr>
                  <a:t>Lulalab</a:t>
                </a:r>
                <a:endParaRPr lang="en-US" sz="1400" b="1" kern="1200" dirty="0">
                  <a:latin typeface="Montserrat Classic"/>
                </a:endParaRPr>
              </a:p>
            </p:txBody>
          </p:sp>
          <p:sp>
            <p:nvSpPr>
              <p:cNvPr id="23" name="Forma libre: forma 22">
                <a:extLst>
                  <a:ext uri="{FF2B5EF4-FFF2-40B4-BE49-F238E27FC236}">
                    <a16:creationId xmlns:a16="http://schemas.microsoft.com/office/drawing/2014/main" id="{0DD7D2F1-87D5-6CC6-2F90-2CDCF615B584}"/>
                  </a:ext>
                </a:extLst>
              </p:cNvPr>
              <p:cNvSpPr/>
              <p:nvPr/>
            </p:nvSpPr>
            <p:spPr>
              <a:xfrm>
                <a:off x="346305" y="2107636"/>
                <a:ext cx="1099940" cy="402157"/>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solidFill>
                <a:srgbClr val="FFE5E5"/>
              </a:solid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algn="ctr" defTabSz="222250">
                  <a:lnSpc>
                    <a:spcPct val="90000"/>
                  </a:lnSpc>
                  <a:spcBef>
                    <a:spcPct val="0"/>
                  </a:spcBef>
                  <a:spcAft>
                    <a:spcPct val="35000"/>
                  </a:spcAft>
                </a:pPr>
                <a:r>
                  <a:rPr lang="en-US" sz="1600" b="1" dirty="0">
                    <a:solidFill>
                      <a:schemeClr val="bg2">
                        <a:lumMod val="10000"/>
                      </a:schemeClr>
                    </a:solidFill>
                    <a:latin typeface="Montserrat Classic"/>
                  </a:rPr>
                  <a:t>Trainings</a:t>
                </a:r>
              </a:p>
            </p:txBody>
          </p:sp>
          <p:sp>
            <p:nvSpPr>
              <p:cNvPr id="31" name="Forma libre: forma 30">
                <a:extLst>
                  <a:ext uri="{FF2B5EF4-FFF2-40B4-BE49-F238E27FC236}">
                    <a16:creationId xmlns:a16="http://schemas.microsoft.com/office/drawing/2014/main" id="{72A3995A-336E-E2EF-3D35-F3FFB7C74E1A}"/>
                  </a:ext>
                </a:extLst>
              </p:cNvPr>
              <p:cNvSpPr/>
              <p:nvPr/>
            </p:nvSpPr>
            <p:spPr>
              <a:xfrm>
                <a:off x="709294" y="3225659"/>
                <a:ext cx="167148" cy="375878"/>
              </a:xfrm>
              <a:custGeom>
                <a:avLst/>
                <a:gdLst/>
                <a:ahLst/>
                <a:cxnLst/>
                <a:rect l="0" t="0" r="0" b="0"/>
                <a:pathLst>
                  <a:path>
                    <a:moveTo>
                      <a:pt x="0" y="0"/>
                    </a:moveTo>
                    <a:lnTo>
                      <a:pt x="0" y="626805"/>
                    </a:lnTo>
                    <a:lnTo>
                      <a:pt x="167148" y="626805"/>
                    </a:lnTo>
                  </a:path>
                </a:pathLst>
              </a:custGeom>
              <a:noFill/>
              <a:ln>
                <a:solidFill>
                  <a:srgbClr val="FFA3A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ES" sz="1200">
                  <a:latin typeface="Montserrat Classic"/>
                </a:endParaRPr>
              </a:p>
            </p:txBody>
          </p:sp>
          <p:cxnSp>
            <p:nvCxnSpPr>
              <p:cNvPr id="35" name="Conector recto 34">
                <a:extLst>
                  <a:ext uri="{FF2B5EF4-FFF2-40B4-BE49-F238E27FC236}">
                    <a16:creationId xmlns:a16="http://schemas.microsoft.com/office/drawing/2014/main" id="{F3C34C41-570F-57F3-2A41-435365CD4FA5}"/>
                  </a:ext>
                </a:extLst>
              </p:cNvPr>
              <p:cNvCxnSpPr>
                <a:cxnSpLocks/>
              </p:cNvCxnSpPr>
              <p:nvPr/>
            </p:nvCxnSpPr>
            <p:spPr>
              <a:xfrm>
                <a:off x="1897366" y="2943998"/>
                <a:ext cx="560815"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9" name="Forma libre: forma 38">
                <a:extLst>
                  <a:ext uri="{FF2B5EF4-FFF2-40B4-BE49-F238E27FC236}">
                    <a16:creationId xmlns:a16="http://schemas.microsoft.com/office/drawing/2014/main" id="{54C3C0C9-C9F7-6C17-F225-954DC8F9F7EA}"/>
                  </a:ext>
                </a:extLst>
              </p:cNvPr>
              <p:cNvSpPr/>
              <p:nvPr/>
            </p:nvSpPr>
            <p:spPr>
              <a:xfrm>
                <a:off x="2467111" y="2602510"/>
                <a:ext cx="6914420" cy="599719"/>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no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defTabSz="222250">
                  <a:lnSpc>
                    <a:spcPct val="90000"/>
                  </a:lnSpc>
                  <a:spcBef>
                    <a:spcPct val="0"/>
                  </a:spcBef>
                  <a:spcAft>
                    <a:spcPct val="35000"/>
                  </a:spcAft>
                  <a:buNone/>
                </a:pPr>
                <a:r>
                  <a:rPr lang="en-US" sz="1200" dirty="0">
                    <a:solidFill>
                      <a:schemeClr val="tx1"/>
                    </a:solidFill>
                    <a:latin typeface="Montserrat Classic"/>
                  </a:rPr>
                  <a:t>JCCI’s training will consist of entrepreneurship training for women from August until December 2024. Trainees will be grouped in 3 groups of 40 people in each group. </a:t>
                </a:r>
                <a:endParaRPr lang="en-US" sz="1200" kern="1200" dirty="0">
                  <a:solidFill>
                    <a:schemeClr val="tx1"/>
                  </a:solidFill>
                  <a:latin typeface="Montserrat Classic"/>
                </a:endParaRPr>
              </a:p>
            </p:txBody>
          </p:sp>
          <p:cxnSp>
            <p:nvCxnSpPr>
              <p:cNvPr id="43" name="Conector recto 42">
                <a:extLst>
                  <a:ext uri="{FF2B5EF4-FFF2-40B4-BE49-F238E27FC236}">
                    <a16:creationId xmlns:a16="http://schemas.microsoft.com/office/drawing/2014/main" id="{C2FEFC6D-4F70-28CF-89BD-BE0287EE5D00}"/>
                  </a:ext>
                </a:extLst>
              </p:cNvPr>
              <p:cNvCxnSpPr>
                <a:cxnSpLocks/>
              </p:cNvCxnSpPr>
              <p:nvPr/>
            </p:nvCxnSpPr>
            <p:spPr>
              <a:xfrm>
                <a:off x="9372600" y="2909973"/>
                <a:ext cx="6096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4" name="Forma libre: forma 43">
                <a:extLst>
                  <a:ext uri="{FF2B5EF4-FFF2-40B4-BE49-F238E27FC236}">
                    <a16:creationId xmlns:a16="http://schemas.microsoft.com/office/drawing/2014/main" id="{13F0B51F-BE69-BFDF-D4F7-717755C1D9E4}"/>
                  </a:ext>
                </a:extLst>
              </p:cNvPr>
              <p:cNvSpPr/>
              <p:nvPr/>
            </p:nvSpPr>
            <p:spPr>
              <a:xfrm>
                <a:off x="9991129" y="2622274"/>
                <a:ext cx="1856741" cy="538509"/>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no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algn="ctr" defTabSz="222250">
                  <a:lnSpc>
                    <a:spcPct val="90000"/>
                  </a:lnSpc>
                  <a:spcBef>
                    <a:spcPct val="0"/>
                  </a:spcBef>
                  <a:spcAft>
                    <a:spcPct val="35000"/>
                  </a:spcAft>
                  <a:buNone/>
                </a:pPr>
                <a:r>
                  <a:rPr lang="en-US" sz="1400" b="1" dirty="0">
                    <a:solidFill>
                      <a:schemeClr val="bg2">
                        <a:lumMod val="10000"/>
                      </a:schemeClr>
                    </a:solidFill>
                    <a:latin typeface="Montserrat Classic"/>
                  </a:rPr>
                  <a:t>August - December 2024</a:t>
                </a:r>
                <a:endParaRPr lang="en-US" sz="1400" b="1" kern="1200" dirty="0">
                  <a:solidFill>
                    <a:schemeClr val="tx1"/>
                  </a:solidFill>
                  <a:latin typeface="Montserrat Classic"/>
                </a:endParaRPr>
              </a:p>
            </p:txBody>
          </p:sp>
          <p:cxnSp>
            <p:nvCxnSpPr>
              <p:cNvPr id="45" name="Conector recto 44">
                <a:extLst>
                  <a:ext uri="{FF2B5EF4-FFF2-40B4-BE49-F238E27FC236}">
                    <a16:creationId xmlns:a16="http://schemas.microsoft.com/office/drawing/2014/main" id="{166704F4-C19A-EED7-08CB-BA65C7B6A2B1}"/>
                  </a:ext>
                </a:extLst>
              </p:cNvPr>
              <p:cNvCxnSpPr>
                <a:cxnSpLocks/>
              </p:cNvCxnSpPr>
              <p:nvPr/>
            </p:nvCxnSpPr>
            <p:spPr>
              <a:xfrm>
                <a:off x="1888435" y="3859131"/>
                <a:ext cx="560815"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6" name="Forma libre: forma 45">
                <a:extLst>
                  <a:ext uri="{FF2B5EF4-FFF2-40B4-BE49-F238E27FC236}">
                    <a16:creationId xmlns:a16="http://schemas.microsoft.com/office/drawing/2014/main" id="{7AF57D91-F721-A7BD-D024-28EB49FBF723}"/>
                  </a:ext>
                </a:extLst>
              </p:cNvPr>
              <p:cNvSpPr/>
              <p:nvPr/>
            </p:nvSpPr>
            <p:spPr>
              <a:xfrm>
                <a:off x="2458181" y="3432747"/>
                <a:ext cx="6973990" cy="671625"/>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no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defTabSz="222250">
                  <a:lnSpc>
                    <a:spcPct val="90000"/>
                  </a:lnSpc>
                  <a:spcBef>
                    <a:spcPct val="0"/>
                  </a:spcBef>
                  <a:spcAft>
                    <a:spcPct val="35000"/>
                  </a:spcAft>
                  <a:buNone/>
                </a:pPr>
                <a:r>
                  <a:rPr lang="en-US" sz="1200" dirty="0" err="1">
                    <a:solidFill>
                      <a:schemeClr val="tx1"/>
                    </a:solidFill>
                    <a:latin typeface="Montserrat Classic"/>
                  </a:rPr>
                  <a:t>Lulalab’s</a:t>
                </a:r>
                <a:r>
                  <a:rPr lang="en-US" sz="1200" dirty="0">
                    <a:solidFill>
                      <a:schemeClr val="tx1"/>
                    </a:solidFill>
                    <a:latin typeface="Montserrat Classic"/>
                  </a:rPr>
                  <a:t> training will consist of theoretical training and practical training from August until December 2024. Trainees will be grouped in 4 groups of 30 trainees in each group. Trainees will be shadowed by experts to become self-employed.</a:t>
                </a:r>
                <a:endParaRPr lang="en-US" sz="1200" kern="1200" dirty="0">
                  <a:solidFill>
                    <a:schemeClr val="tx1"/>
                  </a:solidFill>
                  <a:latin typeface="Montserrat Classic"/>
                </a:endParaRPr>
              </a:p>
            </p:txBody>
          </p:sp>
          <p:cxnSp>
            <p:nvCxnSpPr>
              <p:cNvPr id="47" name="Conector recto 46">
                <a:extLst>
                  <a:ext uri="{FF2B5EF4-FFF2-40B4-BE49-F238E27FC236}">
                    <a16:creationId xmlns:a16="http://schemas.microsoft.com/office/drawing/2014/main" id="{F54CB900-07B1-D9A8-50D9-DAC3362B1919}"/>
                  </a:ext>
                </a:extLst>
              </p:cNvPr>
              <p:cNvCxnSpPr>
                <a:cxnSpLocks/>
              </p:cNvCxnSpPr>
              <p:nvPr/>
            </p:nvCxnSpPr>
            <p:spPr>
              <a:xfrm>
                <a:off x="9439246" y="3753943"/>
                <a:ext cx="551885"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8" name="Forma libre: forma 47">
                <a:extLst>
                  <a:ext uri="{FF2B5EF4-FFF2-40B4-BE49-F238E27FC236}">
                    <a16:creationId xmlns:a16="http://schemas.microsoft.com/office/drawing/2014/main" id="{6E4AD263-26C7-39D7-4A65-CD725371093E}"/>
                  </a:ext>
                </a:extLst>
              </p:cNvPr>
              <p:cNvSpPr/>
              <p:nvPr/>
            </p:nvSpPr>
            <p:spPr>
              <a:xfrm>
                <a:off x="10001916" y="3451532"/>
                <a:ext cx="1856741" cy="538509"/>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no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algn="ctr" defTabSz="222250">
                  <a:lnSpc>
                    <a:spcPct val="90000"/>
                  </a:lnSpc>
                  <a:spcBef>
                    <a:spcPct val="0"/>
                  </a:spcBef>
                  <a:spcAft>
                    <a:spcPct val="35000"/>
                  </a:spcAft>
                  <a:buNone/>
                </a:pPr>
                <a:r>
                  <a:rPr lang="en-US" sz="1400" b="1" dirty="0">
                    <a:solidFill>
                      <a:schemeClr val="bg2">
                        <a:lumMod val="10000"/>
                      </a:schemeClr>
                    </a:solidFill>
                    <a:latin typeface="Montserrat Classic"/>
                  </a:rPr>
                  <a:t>August - December 2024</a:t>
                </a:r>
                <a:endParaRPr lang="en-US" sz="1400" b="1" kern="1200" dirty="0">
                  <a:solidFill>
                    <a:schemeClr val="tx1"/>
                  </a:solidFill>
                  <a:latin typeface="Montserrat Classic"/>
                </a:endParaRPr>
              </a:p>
            </p:txBody>
          </p:sp>
          <p:cxnSp>
            <p:nvCxnSpPr>
              <p:cNvPr id="49" name="Conector recto 48">
                <a:extLst>
                  <a:ext uri="{FF2B5EF4-FFF2-40B4-BE49-F238E27FC236}">
                    <a16:creationId xmlns:a16="http://schemas.microsoft.com/office/drawing/2014/main" id="{E28DB4C0-3FE7-036F-01C5-26DC03BA16CA}"/>
                  </a:ext>
                </a:extLst>
              </p:cNvPr>
              <p:cNvCxnSpPr>
                <a:cxnSpLocks/>
              </p:cNvCxnSpPr>
              <p:nvPr/>
            </p:nvCxnSpPr>
            <p:spPr>
              <a:xfrm>
                <a:off x="1888434" y="4955810"/>
                <a:ext cx="560815"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50" name="Forma libre: forma 49">
                <a:extLst>
                  <a:ext uri="{FF2B5EF4-FFF2-40B4-BE49-F238E27FC236}">
                    <a16:creationId xmlns:a16="http://schemas.microsoft.com/office/drawing/2014/main" id="{226BC25B-CE86-E3B0-FA53-C32A9ACC3CE0}"/>
                  </a:ext>
                </a:extLst>
              </p:cNvPr>
              <p:cNvSpPr/>
              <p:nvPr/>
            </p:nvSpPr>
            <p:spPr>
              <a:xfrm>
                <a:off x="2449251" y="4345934"/>
                <a:ext cx="6972134" cy="1627349"/>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no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defTabSz="222250">
                  <a:lnSpc>
                    <a:spcPct val="90000"/>
                  </a:lnSpc>
                  <a:spcBef>
                    <a:spcPct val="0"/>
                  </a:spcBef>
                  <a:spcAft>
                    <a:spcPct val="35000"/>
                  </a:spcAft>
                  <a:buNone/>
                </a:pPr>
                <a:r>
                  <a:rPr lang="en-US" sz="1200" dirty="0">
                    <a:solidFill>
                      <a:schemeClr val="bg2">
                        <a:lumMod val="10000"/>
                      </a:schemeClr>
                    </a:solidFill>
                    <a:latin typeface="Montserrat Classic"/>
                  </a:rPr>
                  <a:t>YES’ training will consist of a Theoretical training followed by a work placement experience (12 months in total). Trainees will be grouped in 2 cohorts:</a:t>
                </a:r>
              </a:p>
              <a:p>
                <a:pPr marL="171450" lvl="0" indent="-171450" defTabSz="222250">
                  <a:lnSpc>
                    <a:spcPct val="90000"/>
                  </a:lnSpc>
                  <a:spcBef>
                    <a:spcPct val="0"/>
                  </a:spcBef>
                  <a:spcAft>
                    <a:spcPct val="35000"/>
                  </a:spcAft>
                  <a:buFontTx/>
                  <a:buChar char="-"/>
                </a:pPr>
                <a:r>
                  <a:rPr lang="en-US" sz="1200" b="1" dirty="0">
                    <a:solidFill>
                      <a:schemeClr val="bg2">
                        <a:lumMod val="10000"/>
                      </a:schemeClr>
                    </a:solidFill>
                    <a:latin typeface="Montserrat Classic"/>
                  </a:rPr>
                  <a:t>Cohort 1: </a:t>
                </a:r>
                <a:r>
                  <a:rPr lang="en-US" sz="1200" dirty="0">
                    <a:solidFill>
                      <a:schemeClr val="bg2">
                        <a:lumMod val="10000"/>
                      </a:schemeClr>
                    </a:solidFill>
                    <a:latin typeface="Montserrat Classic"/>
                  </a:rPr>
                  <a:t>theoretical training from 29</a:t>
                </a:r>
                <a:r>
                  <a:rPr lang="en-US" sz="1200" baseline="30000" dirty="0">
                    <a:solidFill>
                      <a:schemeClr val="bg2">
                        <a:lumMod val="10000"/>
                      </a:schemeClr>
                    </a:solidFill>
                    <a:latin typeface="Montserrat Classic"/>
                  </a:rPr>
                  <a:t>th</a:t>
                </a:r>
                <a:r>
                  <a:rPr lang="en-US" sz="1200" dirty="0">
                    <a:solidFill>
                      <a:schemeClr val="bg2">
                        <a:lumMod val="10000"/>
                      </a:schemeClr>
                    </a:solidFill>
                    <a:latin typeface="Montserrat Classic"/>
                  </a:rPr>
                  <a:t> of July until 04</a:t>
                </a:r>
                <a:r>
                  <a:rPr lang="en-US" sz="1200" baseline="30000" dirty="0">
                    <a:solidFill>
                      <a:schemeClr val="bg2">
                        <a:lumMod val="10000"/>
                      </a:schemeClr>
                    </a:solidFill>
                    <a:latin typeface="Montserrat Classic"/>
                  </a:rPr>
                  <a:t>th</a:t>
                </a:r>
                <a:r>
                  <a:rPr lang="en-US" sz="1200" dirty="0">
                    <a:solidFill>
                      <a:schemeClr val="bg2">
                        <a:lumMod val="10000"/>
                      </a:schemeClr>
                    </a:solidFill>
                    <a:latin typeface="Montserrat Classic"/>
                  </a:rPr>
                  <a:t> October and work placement from October 2024 until August 2025.</a:t>
                </a:r>
              </a:p>
              <a:p>
                <a:pPr marL="171450" lvl="0" indent="-171450" defTabSz="222250">
                  <a:lnSpc>
                    <a:spcPct val="90000"/>
                  </a:lnSpc>
                  <a:spcBef>
                    <a:spcPct val="0"/>
                  </a:spcBef>
                  <a:spcAft>
                    <a:spcPct val="35000"/>
                  </a:spcAft>
                  <a:buFontTx/>
                  <a:buChar char="-"/>
                </a:pPr>
                <a:r>
                  <a:rPr lang="en-US" sz="1200" b="1" dirty="0">
                    <a:solidFill>
                      <a:schemeClr val="bg2">
                        <a:lumMod val="10000"/>
                      </a:schemeClr>
                    </a:solidFill>
                    <a:latin typeface="Montserrat Classic"/>
                  </a:rPr>
                  <a:t>Cohort 2:  </a:t>
                </a:r>
                <a:r>
                  <a:rPr lang="en-US" sz="1200" dirty="0">
                    <a:solidFill>
                      <a:schemeClr val="bg2">
                        <a:lumMod val="10000"/>
                      </a:schemeClr>
                    </a:solidFill>
                    <a:latin typeface="Montserrat Classic"/>
                  </a:rPr>
                  <a:t>theoretical training from 14</a:t>
                </a:r>
                <a:r>
                  <a:rPr lang="en-US" sz="1200" baseline="30000" dirty="0">
                    <a:solidFill>
                      <a:schemeClr val="bg2">
                        <a:lumMod val="10000"/>
                      </a:schemeClr>
                    </a:solidFill>
                    <a:latin typeface="Montserrat Classic"/>
                  </a:rPr>
                  <a:t>th</a:t>
                </a:r>
                <a:r>
                  <a:rPr lang="en-US" sz="1200" dirty="0">
                    <a:solidFill>
                      <a:schemeClr val="bg2">
                        <a:lumMod val="10000"/>
                      </a:schemeClr>
                    </a:solidFill>
                    <a:latin typeface="Montserrat Classic"/>
                  </a:rPr>
                  <a:t> October until 20</a:t>
                </a:r>
                <a:r>
                  <a:rPr lang="en-US" sz="1200" baseline="30000" dirty="0">
                    <a:solidFill>
                      <a:schemeClr val="bg2">
                        <a:lumMod val="10000"/>
                      </a:schemeClr>
                    </a:solidFill>
                    <a:latin typeface="Montserrat Classic"/>
                  </a:rPr>
                  <a:t>th</a:t>
                </a:r>
                <a:r>
                  <a:rPr lang="en-US" sz="1200" dirty="0">
                    <a:solidFill>
                      <a:schemeClr val="bg2">
                        <a:lumMod val="10000"/>
                      </a:schemeClr>
                    </a:solidFill>
                    <a:latin typeface="Montserrat Classic"/>
                  </a:rPr>
                  <a:t> December and work placement from December 2024 until October 2025</a:t>
                </a:r>
              </a:p>
              <a:p>
                <a:pPr lvl="0" defTabSz="222250">
                  <a:lnSpc>
                    <a:spcPct val="90000"/>
                  </a:lnSpc>
                  <a:spcBef>
                    <a:spcPct val="0"/>
                  </a:spcBef>
                  <a:spcAft>
                    <a:spcPct val="35000"/>
                  </a:spcAft>
                </a:pPr>
                <a:r>
                  <a:rPr lang="en-US" sz="1200" kern="1200" dirty="0">
                    <a:solidFill>
                      <a:schemeClr val="bg2">
                        <a:lumMod val="10000"/>
                      </a:schemeClr>
                    </a:solidFill>
                    <a:latin typeface="Montserrat Classic"/>
                  </a:rPr>
                  <a:t>Additionally, there will be a </a:t>
                </a:r>
                <a:r>
                  <a:rPr lang="en-US" sz="1200" b="1" kern="1200" dirty="0">
                    <a:solidFill>
                      <a:schemeClr val="bg2">
                        <a:lumMod val="10000"/>
                      </a:schemeClr>
                    </a:solidFill>
                    <a:latin typeface="Montserrat Classic"/>
                  </a:rPr>
                  <a:t>Train th</a:t>
                </a:r>
                <a:r>
                  <a:rPr lang="en-US" sz="1200" b="1" dirty="0">
                    <a:solidFill>
                      <a:schemeClr val="bg2">
                        <a:lumMod val="10000"/>
                      </a:schemeClr>
                    </a:solidFill>
                    <a:latin typeface="Montserrat Classic"/>
                  </a:rPr>
                  <a:t>e Trainers (</a:t>
                </a:r>
                <a:r>
                  <a:rPr lang="en-US" sz="1200" b="1" dirty="0" err="1">
                    <a:solidFill>
                      <a:schemeClr val="bg2">
                        <a:lumMod val="10000"/>
                      </a:schemeClr>
                    </a:solidFill>
                    <a:latin typeface="Montserrat Classic"/>
                  </a:rPr>
                  <a:t>ToT</a:t>
                </a:r>
                <a:r>
                  <a:rPr lang="en-US" sz="1200" b="1" dirty="0">
                    <a:solidFill>
                      <a:schemeClr val="bg2">
                        <a:lumMod val="10000"/>
                      </a:schemeClr>
                    </a:solidFill>
                    <a:latin typeface="Montserrat Classic"/>
                  </a:rPr>
                  <a:t>) </a:t>
                </a:r>
                <a:r>
                  <a:rPr lang="en-US" sz="1200" dirty="0">
                    <a:solidFill>
                      <a:schemeClr val="bg2">
                        <a:lumMod val="10000"/>
                      </a:schemeClr>
                    </a:solidFill>
                    <a:latin typeface="Montserrat Classic"/>
                  </a:rPr>
                  <a:t>activity organized between EU trainers and Local trainers. </a:t>
                </a:r>
              </a:p>
            </p:txBody>
          </p:sp>
          <p:sp>
            <p:nvSpPr>
              <p:cNvPr id="52" name="Forma libre: forma 51">
                <a:extLst>
                  <a:ext uri="{FF2B5EF4-FFF2-40B4-BE49-F238E27FC236}">
                    <a16:creationId xmlns:a16="http://schemas.microsoft.com/office/drawing/2014/main" id="{4C1F0033-52F4-890C-0FED-2E8F8489A43E}"/>
                  </a:ext>
                </a:extLst>
              </p:cNvPr>
              <p:cNvSpPr/>
              <p:nvPr/>
            </p:nvSpPr>
            <p:spPr>
              <a:xfrm>
                <a:off x="9975521" y="4824319"/>
                <a:ext cx="1883135" cy="538509"/>
              </a:xfrm>
              <a:custGeom>
                <a:avLst/>
                <a:gdLst>
                  <a:gd name="connsiteX0" fmla="*/ 0 w 1671482"/>
                  <a:gd name="connsiteY0" fmla="*/ 83574 h 835741"/>
                  <a:gd name="connsiteX1" fmla="*/ 83574 w 1671482"/>
                  <a:gd name="connsiteY1" fmla="*/ 0 h 835741"/>
                  <a:gd name="connsiteX2" fmla="*/ 1587908 w 1671482"/>
                  <a:gd name="connsiteY2" fmla="*/ 0 h 835741"/>
                  <a:gd name="connsiteX3" fmla="*/ 1671482 w 1671482"/>
                  <a:gd name="connsiteY3" fmla="*/ 83574 h 835741"/>
                  <a:gd name="connsiteX4" fmla="*/ 1671482 w 1671482"/>
                  <a:gd name="connsiteY4" fmla="*/ 752167 h 835741"/>
                  <a:gd name="connsiteX5" fmla="*/ 1587908 w 1671482"/>
                  <a:gd name="connsiteY5" fmla="*/ 835741 h 835741"/>
                  <a:gd name="connsiteX6" fmla="*/ 83574 w 1671482"/>
                  <a:gd name="connsiteY6" fmla="*/ 835741 h 835741"/>
                  <a:gd name="connsiteX7" fmla="*/ 0 w 1671482"/>
                  <a:gd name="connsiteY7" fmla="*/ 752167 h 835741"/>
                  <a:gd name="connsiteX8" fmla="*/ 0 w 1671482"/>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482" h="835741">
                    <a:moveTo>
                      <a:pt x="0" y="83574"/>
                    </a:moveTo>
                    <a:cubicBezTo>
                      <a:pt x="0" y="37417"/>
                      <a:pt x="37417" y="0"/>
                      <a:pt x="83574" y="0"/>
                    </a:cubicBezTo>
                    <a:lnTo>
                      <a:pt x="1587908" y="0"/>
                    </a:lnTo>
                    <a:cubicBezTo>
                      <a:pt x="1634065" y="0"/>
                      <a:pt x="1671482" y="37417"/>
                      <a:pt x="1671482" y="83574"/>
                    </a:cubicBezTo>
                    <a:lnTo>
                      <a:pt x="1671482" y="752167"/>
                    </a:lnTo>
                    <a:cubicBezTo>
                      <a:pt x="1671482" y="798324"/>
                      <a:pt x="1634065" y="835741"/>
                      <a:pt x="1587908" y="835741"/>
                    </a:cubicBezTo>
                    <a:lnTo>
                      <a:pt x="83574" y="835741"/>
                    </a:lnTo>
                    <a:cubicBezTo>
                      <a:pt x="37417" y="835741"/>
                      <a:pt x="0" y="798324"/>
                      <a:pt x="0" y="752167"/>
                    </a:cubicBezTo>
                    <a:lnTo>
                      <a:pt x="0" y="83574"/>
                    </a:lnTo>
                    <a:close/>
                  </a:path>
                </a:pathLst>
              </a:custGeom>
              <a:noFill/>
              <a:ln>
                <a:solidFill>
                  <a:srgbClr val="FFA3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03" tIns="30828" rIns="34003" bIns="30828" numCol="1" spcCol="1270" anchor="ctr" anchorCtr="0">
                <a:noAutofit/>
              </a:bodyPr>
              <a:lstStyle/>
              <a:p>
                <a:pPr lvl="0" algn="ctr" defTabSz="222250">
                  <a:lnSpc>
                    <a:spcPct val="90000"/>
                  </a:lnSpc>
                  <a:spcBef>
                    <a:spcPct val="0"/>
                  </a:spcBef>
                  <a:spcAft>
                    <a:spcPct val="35000"/>
                  </a:spcAft>
                  <a:buNone/>
                </a:pPr>
                <a:r>
                  <a:rPr lang="en-US" sz="1400" b="1" dirty="0">
                    <a:solidFill>
                      <a:schemeClr val="bg2">
                        <a:lumMod val="10000"/>
                      </a:schemeClr>
                    </a:solidFill>
                    <a:latin typeface="Montserrat Classic"/>
                  </a:rPr>
                  <a:t>July 2024 – October 2025</a:t>
                </a:r>
                <a:endParaRPr lang="en-US" sz="1400" b="1" kern="1200" dirty="0">
                  <a:solidFill>
                    <a:schemeClr val="tx1"/>
                  </a:solidFill>
                  <a:latin typeface="Montserrat Classic"/>
                </a:endParaRPr>
              </a:p>
            </p:txBody>
          </p:sp>
          <p:sp>
            <p:nvSpPr>
              <p:cNvPr id="32" name="Forma libre: forma 31">
                <a:extLst>
                  <a:ext uri="{FF2B5EF4-FFF2-40B4-BE49-F238E27FC236}">
                    <a16:creationId xmlns:a16="http://schemas.microsoft.com/office/drawing/2014/main" id="{27B90950-1C50-96A4-5EAD-CCB8BD82FC51}"/>
                  </a:ext>
                </a:extLst>
              </p:cNvPr>
              <p:cNvSpPr/>
              <p:nvPr/>
            </p:nvSpPr>
            <p:spPr>
              <a:xfrm>
                <a:off x="913402" y="4644171"/>
                <a:ext cx="1011991" cy="623278"/>
              </a:xfrm>
              <a:custGeom>
                <a:avLst/>
                <a:gdLst>
                  <a:gd name="connsiteX0" fmla="*/ 0 w 1337185"/>
                  <a:gd name="connsiteY0" fmla="*/ 83574 h 835741"/>
                  <a:gd name="connsiteX1" fmla="*/ 83574 w 1337185"/>
                  <a:gd name="connsiteY1" fmla="*/ 0 h 835741"/>
                  <a:gd name="connsiteX2" fmla="*/ 1253611 w 1337185"/>
                  <a:gd name="connsiteY2" fmla="*/ 0 h 835741"/>
                  <a:gd name="connsiteX3" fmla="*/ 1337185 w 1337185"/>
                  <a:gd name="connsiteY3" fmla="*/ 83574 h 835741"/>
                  <a:gd name="connsiteX4" fmla="*/ 1337185 w 1337185"/>
                  <a:gd name="connsiteY4" fmla="*/ 752167 h 835741"/>
                  <a:gd name="connsiteX5" fmla="*/ 1253611 w 1337185"/>
                  <a:gd name="connsiteY5" fmla="*/ 835741 h 835741"/>
                  <a:gd name="connsiteX6" fmla="*/ 83574 w 1337185"/>
                  <a:gd name="connsiteY6" fmla="*/ 835741 h 835741"/>
                  <a:gd name="connsiteX7" fmla="*/ 0 w 1337185"/>
                  <a:gd name="connsiteY7" fmla="*/ 752167 h 835741"/>
                  <a:gd name="connsiteX8" fmla="*/ 0 w 1337185"/>
                  <a:gd name="connsiteY8" fmla="*/ 83574 h 8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185" h="835741">
                    <a:moveTo>
                      <a:pt x="0" y="83574"/>
                    </a:moveTo>
                    <a:cubicBezTo>
                      <a:pt x="0" y="37417"/>
                      <a:pt x="37417" y="0"/>
                      <a:pt x="83574" y="0"/>
                    </a:cubicBezTo>
                    <a:lnTo>
                      <a:pt x="1253611" y="0"/>
                    </a:lnTo>
                    <a:cubicBezTo>
                      <a:pt x="1299768" y="0"/>
                      <a:pt x="1337185" y="37417"/>
                      <a:pt x="1337185" y="83574"/>
                    </a:cubicBezTo>
                    <a:lnTo>
                      <a:pt x="1337185" y="752167"/>
                    </a:lnTo>
                    <a:cubicBezTo>
                      <a:pt x="1337185" y="798324"/>
                      <a:pt x="1299768" y="835741"/>
                      <a:pt x="1253611" y="835741"/>
                    </a:cubicBezTo>
                    <a:lnTo>
                      <a:pt x="83574" y="835741"/>
                    </a:lnTo>
                    <a:cubicBezTo>
                      <a:pt x="37417" y="835741"/>
                      <a:pt x="0" y="798324"/>
                      <a:pt x="0" y="752167"/>
                    </a:cubicBezTo>
                    <a:lnTo>
                      <a:pt x="0" y="83574"/>
                    </a:lnTo>
                    <a:close/>
                  </a:path>
                </a:pathLst>
              </a:custGeom>
              <a:ln>
                <a:solidFill>
                  <a:srgbClr val="FFA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243" tIns="40988" rIns="49243" bIns="40988" numCol="1" spcCol="1270" anchor="ctr" anchorCtr="0">
                <a:noAutofit/>
              </a:bodyPr>
              <a:lstStyle/>
              <a:p>
                <a:pPr algn="ctr" defTabSz="577850">
                  <a:lnSpc>
                    <a:spcPct val="90000"/>
                  </a:lnSpc>
                  <a:spcBef>
                    <a:spcPct val="0"/>
                  </a:spcBef>
                  <a:spcAft>
                    <a:spcPct val="35000"/>
                  </a:spcAft>
                </a:pPr>
                <a:r>
                  <a:rPr lang="en-US" sz="1400" b="1" kern="1200" dirty="0">
                    <a:latin typeface="Montserrat Classic"/>
                  </a:rPr>
                  <a:t>YES</a:t>
                </a:r>
              </a:p>
            </p:txBody>
          </p:sp>
        </p:grpSp>
      </p:grpSp>
    </p:spTree>
    <p:extLst>
      <p:ext uri="{BB962C8B-B14F-4D97-AF65-F5344CB8AC3E}">
        <p14:creationId xmlns:p14="http://schemas.microsoft.com/office/powerpoint/2010/main" val="6682467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3FDFEE2C968479C68944CE0302B42" ma:contentTypeVersion="13" ma:contentTypeDescription="Create a new document." ma:contentTypeScope="" ma:versionID="aa0bf6d804d4fffab60ec31b5e41de33">
  <xsd:schema xmlns:xsd="http://www.w3.org/2001/XMLSchema" xmlns:xs="http://www.w3.org/2001/XMLSchema" xmlns:p="http://schemas.microsoft.com/office/2006/metadata/properties" xmlns:ns2="f0e10da1-5044-4ffd-acf9-106f80f11f6c" xmlns:ns3="d7daf048-257e-448f-a919-3d1c9d1f470a" targetNamespace="http://schemas.microsoft.com/office/2006/metadata/properties" ma:root="true" ma:fieldsID="2b9968f28c287d7af46cf28f4c1267d1" ns2:_="" ns3:_="">
    <xsd:import namespace="f0e10da1-5044-4ffd-acf9-106f80f11f6c"/>
    <xsd:import namespace="d7daf048-257e-448f-a919-3d1c9d1f470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e10da1-5044-4ffd-acf9-106f80f11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description="" ma:hidden="true" ma:indexed="true" ma:internalName="MediaServiceObjectDetectorVersions" ma:readOnly="true">
      <xsd:simpleType>
        <xsd:restriction base="dms:Text"/>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b7a3756-2ade-4bb3-9d66-c01c30df7a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daf048-257e-448f-a919-3d1c9d1f47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3e01b94-959e-4864-aa3c-9f23f7252bad}" ma:internalName="TaxCatchAll" ma:showField="CatchAllData" ma:web="d7daf048-257e-448f-a919-3d1c9d1f47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e10da1-5044-4ffd-acf9-106f80f11f6c">
      <Terms xmlns="http://schemas.microsoft.com/office/infopath/2007/PartnerControls"/>
    </lcf76f155ced4ddcb4097134ff3c332f>
    <TaxCatchAll xmlns="d7daf048-257e-448f-a919-3d1c9d1f470a" xsi:nil="true"/>
  </documentManagement>
</p:properties>
</file>

<file path=customXml/itemProps1.xml><?xml version="1.0" encoding="utf-8"?>
<ds:datastoreItem xmlns:ds="http://schemas.openxmlformats.org/officeDocument/2006/customXml" ds:itemID="{7653C331-9848-4C99-A7AB-D3BC3E2947B8}"/>
</file>

<file path=customXml/itemProps2.xml><?xml version="1.0" encoding="utf-8"?>
<ds:datastoreItem xmlns:ds="http://schemas.openxmlformats.org/officeDocument/2006/customXml" ds:itemID="{B3D52851-E289-4BC4-8F01-5B3EA7E80DA7}"/>
</file>

<file path=customXml/itemProps3.xml><?xml version="1.0" encoding="utf-8"?>
<ds:datastoreItem xmlns:ds="http://schemas.openxmlformats.org/officeDocument/2006/customXml" ds:itemID="{5897E5D4-D1D8-484F-8216-A53DA7429CAB}"/>
</file>

<file path=docProps/app.xml><?xml version="1.0" encoding="utf-8"?>
<Properties xmlns="http://schemas.openxmlformats.org/officeDocument/2006/extended-properties" xmlns:vt="http://schemas.openxmlformats.org/officeDocument/2006/docPropsVTypes">
  <TotalTime>24720</TotalTime>
  <Words>1873</Words>
  <Application>Microsoft Macintosh PowerPoint</Application>
  <PresentationFormat>Widescreen</PresentationFormat>
  <Paragraphs>165</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Italics</vt:lpstr>
      <vt:lpstr>Calibri</vt:lpstr>
      <vt:lpstr>Calibri Light</vt:lpstr>
      <vt:lpstr>Courier New</vt:lpstr>
      <vt:lpstr>Montserrat</vt:lpstr>
      <vt:lpstr>Montserrat Classic</vt:lpstr>
      <vt:lpstr>Montserrat Classic Bold</vt:lpstr>
      <vt:lpstr>Open Sans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Jiménez</dc:creator>
  <cp:lastModifiedBy>General Manager</cp:lastModifiedBy>
  <cp:revision>56</cp:revision>
  <cp:lastPrinted>2024-03-01T12:18:46Z</cp:lastPrinted>
  <dcterms:created xsi:type="dcterms:W3CDTF">2024-01-11T08:44:52Z</dcterms:created>
  <dcterms:modified xsi:type="dcterms:W3CDTF">2024-09-02T10:58:07Z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0x010100E1D3FDFEE2C968479C68944CE0302B42</vt:lpwstr>
  </property>
</Properties>
</file>